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</p:sldMasterIdLst>
  <p:notesMasterIdLst>
    <p:notesMasterId r:id="rId26"/>
  </p:notesMasterIdLst>
  <p:handoutMasterIdLst>
    <p:handoutMasterId r:id="rId27"/>
  </p:handoutMasterIdLst>
  <p:sldIdLst>
    <p:sldId id="443" r:id="rId3"/>
    <p:sldId id="444" r:id="rId4"/>
    <p:sldId id="355" r:id="rId5"/>
    <p:sldId id="377" r:id="rId6"/>
    <p:sldId id="463" r:id="rId7"/>
    <p:sldId id="462" r:id="rId8"/>
    <p:sldId id="459" r:id="rId9"/>
    <p:sldId id="460" r:id="rId10"/>
    <p:sldId id="461" r:id="rId11"/>
    <p:sldId id="440" r:id="rId12"/>
    <p:sldId id="449" r:id="rId13"/>
    <p:sldId id="369" r:id="rId14"/>
    <p:sldId id="410" r:id="rId15"/>
    <p:sldId id="368" r:id="rId16"/>
    <p:sldId id="420" r:id="rId17"/>
    <p:sldId id="452" r:id="rId18"/>
    <p:sldId id="455" r:id="rId19"/>
    <p:sldId id="456" r:id="rId20"/>
    <p:sldId id="457" r:id="rId21"/>
    <p:sldId id="411" r:id="rId22"/>
    <p:sldId id="417" r:id="rId23"/>
    <p:sldId id="418" r:id="rId24"/>
    <p:sldId id="458" r:id="rId25"/>
  </p:sldIdLst>
  <p:sldSz cx="9144000" cy="6858000" type="screen4x3"/>
  <p:notesSz cx="7104063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85665402-4D82-463F-B190-54089371C8FC}">
          <p14:sldIdLst>
            <p14:sldId id="443"/>
            <p14:sldId id="444"/>
            <p14:sldId id="355"/>
            <p14:sldId id="377"/>
            <p14:sldId id="463"/>
            <p14:sldId id="462"/>
            <p14:sldId id="459"/>
            <p14:sldId id="460"/>
            <p14:sldId id="461"/>
            <p14:sldId id="440"/>
            <p14:sldId id="449"/>
            <p14:sldId id="369"/>
            <p14:sldId id="410"/>
            <p14:sldId id="368"/>
            <p14:sldId id="420"/>
            <p14:sldId id="452"/>
            <p14:sldId id="455"/>
            <p14:sldId id="456"/>
            <p14:sldId id="457"/>
            <p14:sldId id="411"/>
            <p14:sldId id="417"/>
            <p14:sldId id="418"/>
            <p14:sldId id="4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kozlowska" initials="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25D"/>
    <a:srgbClr val="E3E8F5"/>
    <a:srgbClr val="FF5E35"/>
    <a:srgbClr val="D9D9D9"/>
    <a:srgbClr val="FFEB84"/>
    <a:srgbClr val="D4E06F"/>
    <a:srgbClr val="FF3E23"/>
    <a:srgbClr val="EBE67A"/>
    <a:srgbClr val="AED75D"/>
    <a:srgbClr val="FFE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48" autoAdjust="0"/>
    <p:restoredTop sz="94010" autoAdjust="0"/>
  </p:normalViewPr>
  <p:slideViewPr>
    <p:cSldViewPr snapToGrid="0">
      <p:cViewPr varScale="1">
        <p:scale>
          <a:sx n="122" d="100"/>
          <a:sy n="122" d="100"/>
        </p:scale>
        <p:origin x="1290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8B7F96-EF52-4AEC-91ED-EBE209BD553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</dgm:pt>
    <dgm:pt modelId="{CA216FE3-E193-438B-9838-A949CA57478F}">
      <dgm:prSet phldrT="[Tekst]"/>
      <dgm:spPr>
        <a:xfrm>
          <a:off x="260549" y="168733"/>
          <a:ext cx="5454752" cy="337339"/>
        </a:xfrm>
        <a:prstGeom prst="rect">
          <a:avLst/>
        </a:prstGeom>
        <a:solidFill>
          <a:srgbClr val="1F497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l-PL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WIZJA</a:t>
          </a:r>
        </a:p>
      </dgm:t>
    </dgm:pt>
    <dgm:pt modelId="{F08951CD-A38C-4452-AE3A-B8813D0C4246}" type="parTrans" cxnId="{461C437B-E4EA-4CB5-841B-5A33C44D6E71}">
      <dgm:prSet/>
      <dgm:spPr/>
      <dgm:t>
        <a:bodyPr/>
        <a:lstStyle/>
        <a:p>
          <a:endParaRPr lang="pl-PL"/>
        </a:p>
      </dgm:t>
    </dgm:pt>
    <dgm:pt modelId="{5E587D14-8C4E-483E-A3A2-60F1573BBA67}" type="sibTrans" cxnId="{461C437B-E4EA-4CB5-841B-5A33C44D6E71}">
      <dgm:prSet/>
      <dgm:spPr>
        <a:xfrm>
          <a:off x="-3621584" y="-556524"/>
          <a:ext cx="4317258" cy="4317258"/>
        </a:xfrm>
        <a:prstGeom prst="blockArc">
          <a:avLst>
            <a:gd name="adj1" fmla="val 18900000"/>
            <a:gd name="adj2" fmla="val 2700000"/>
            <a:gd name="adj3" fmla="val 500"/>
          </a:avLst>
        </a:prstGeom>
        <a:noFill/>
        <a:ln w="25400" cap="flat" cmpd="sng" algn="ctr">
          <a:solidFill>
            <a:srgbClr val="4F81BD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l-PL"/>
        </a:p>
      </dgm:t>
    </dgm:pt>
    <dgm:pt modelId="{0AE705BF-7FB0-4AA0-A499-D42F4EE643F5}">
      <dgm:prSet/>
      <dgm:spPr>
        <a:xfrm>
          <a:off x="664921" y="1180623"/>
          <a:ext cx="5050381" cy="337339"/>
        </a:xfrm>
        <a:solidFill>
          <a:srgbClr val="1F497D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l-PL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CELE STRATEGICZNE</a:t>
          </a:r>
        </a:p>
      </dgm:t>
    </dgm:pt>
    <dgm:pt modelId="{97344F55-179A-41C5-8FFF-F1ABE9539E1D}" type="parTrans" cxnId="{1AF3433A-E645-423A-89F8-61A19F9DE99A}">
      <dgm:prSet/>
      <dgm:spPr/>
      <dgm:t>
        <a:bodyPr/>
        <a:lstStyle/>
        <a:p>
          <a:endParaRPr lang="pl-PL"/>
        </a:p>
      </dgm:t>
    </dgm:pt>
    <dgm:pt modelId="{F93DDE30-4C1D-4B59-810B-0D77FB2B4D1A}" type="sibTrans" cxnId="{1AF3433A-E645-423A-89F8-61A19F9DE99A}">
      <dgm:prSet/>
      <dgm:spPr/>
      <dgm:t>
        <a:bodyPr/>
        <a:lstStyle/>
        <a:p>
          <a:endParaRPr lang="pl-PL"/>
        </a:p>
      </dgm:t>
    </dgm:pt>
    <dgm:pt modelId="{7B4FE305-6BFA-46DC-AC09-9841AD668922}">
      <dgm:prSet/>
      <dgm:spPr>
        <a:xfrm>
          <a:off x="538034" y="2192192"/>
          <a:ext cx="5177268" cy="337339"/>
        </a:xfrm>
        <a:solidFill>
          <a:srgbClr val="4F81B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l-PL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KIERUNKI DZIAŁAŃ</a:t>
          </a:r>
        </a:p>
      </dgm:t>
    </dgm:pt>
    <dgm:pt modelId="{A2F10C58-2976-434D-BBCD-EEBAF23410B0}" type="parTrans" cxnId="{050332FD-8636-476C-BD04-535CC15F9332}">
      <dgm:prSet/>
      <dgm:spPr/>
      <dgm:t>
        <a:bodyPr/>
        <a:lstStyle/>
        <a:p>
          <a:endParaRPr lang="pl-PL"/>
        </a:p>
      </dgm:t>
    </dgm:pt>
    <dgm:pt modelId="{E14086DD-1606-48DD-8549-DE501DEA79D7}" type="sibTrans" cxnId="{050332FD-8636-476C-BD04-535CC15F9332}">
      <dgm:prSet/>
      <dgm:spPr/>
      <dgm:t>
        <a:bodyPr/>
        <a:lstStyle/>
        <a:p>
          <a:endParaRPr lang="pl-PL"/>
        </a:p>
      </dgm:t>
    </dgm:pt>
    <dgm:pt modelId="{217CF58B-179D-455B-AE3C-571978E8AACE}">
      <dgm:prSet/>
      <dgm:spPr>
        <a:xfrm>
          <a:off x="260549" y="2698137"/>
          <a:ext cx="5454752" cy="337339"/>
        </a:xfrm>
        <a:solidFill>
          <a:srgbClr val="1F497D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l-PL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PRZEDSIĘWZIĘCIA REWITALIZACYJNE </a:t>
          </a:r>
        </a:p>
      </dgm:t>
    </dgm:pt>
    <dgm:pt modelId="{83557B32-4B06-479A-9118-A69E4D1EA3CD}" type="parTrans" cxnId="{4C2B5F90-4CF4-49C4-9D74-DCAE53C13210}">
      <dgm:prSet/>
      <dgm:spPr/>
      <dgm:t>
        <a:bodyPr/>
        <a:lstStyle/>
        <a:p>
          <a:endParaRPr lang="pl-PL"/>
        </a:p>
      </dgm:t>
    </dgm:pt>
    <dgm:pt modelId="{9B5FCF72-603A-4902-B6D8-E1591E790C46}" type="sibTrans" cxnId="{4C2B5F90-4CF4-49C4-9D74-DCAE53C13210}">
      <dgm:prSet/>
      <dgm:spPr/>
      <dgm:t>
        <a:bodyPr/>
        <a:lstStyle/>
        <a:p>
          <a:endParaRPr lang="pl-PL"/>
        </a:p>
      </dgm:t>
    </dgm:pt>
    <dgm:pt modelId="{F30649B6-4298-400A-AC5B-D72FA9C6DF83}" type="pres">
      <dgm:prSet presAssocID="{C88B7F96-EF52-4AEC-91ED-EBE209BD5530}" presName="Name0" presStyleCnt="0">
        <dgm:presLayoutVars>
          <dgm:chMax val="7"/>
          <dgm:chPref val="7"/>
          <dgm:dir/>
        </dgm:presLayoutVars>
      </dgm:prSet>
      <dgm:spPr/>
    </dgm:pt>
    <dgm:pt modelId="{E2F719BD-63AA-4870-B97B-35371B8C529C}" type="pres">
      <dgm:prSet presAssocID="{C88B7F96-EF52-4AEC-91ED-EBE209BD5530}" presName="Name1" presStyleCnt="0"/>
      <dgm:spPr/>
    </dgm:pt>
    <dgm:pt modelId="{CC5D20C1-27E3-4741-A7F6-8A74A731EA5B}" type="pres">
      <dgm:prSet presAssocID="{C88B7F96-EF52-4AEC-91ED-EBE209BD5530}" presName="cycle" presStyleCnt="0"/>
      <dgm:spPr/>
    </dgm:pt>
    <dgm:pt modelId="{ACCD78AE-E4F8-4ECD-94A5-63C7F853695A}" type="pres">
      <dgm:prSet presAssocID="{C88B7F96-EF52-4AEC-91ED-EBE209BD5530}" presName="srcNode" presStyleLbl="node1" presStyleIdx="0" presStyleCnt="4"/>
      <dgm:spPr/>
    </dgm:pt>
    <dgm:pt modelId="{861D142E-9087-486D-AE99-C337C301F9D0}" type="pres">
      <dgm:prSet presAssocID="{C88B7F96-EF52-4AEC-91ED-EBE209BD5530}" presName="conn" presStyleLbl="parChTrans1D2" presStyleIdx="0" presStyleCnt="1"/>
      <dgm:spPr/>
    </dgm:pt>
    <dgm:pt modelId="{33A3D51B-F620-4C4C-AD56-ADBF4A195F6C}" type="pres">
      <dgm:prSet presAssocID="{C88B7F96-EF52-4AEC-91ED-EBE209BD5530}" presName="extraNode" presStyleLbl="node1" presStyleIdx="0" presStyleCnt="4"/>
      <dgm:spPr/>
    </dgm:pt>
    <dgm:pt modelId="{1E145CC7-D2BA-4D6D-8EB1-5D48A2C3DAFA}" type="pres">
      <dgm:prSet presAssocID="{C88B7F96-EF52-4AEC-91ED-EBE209BD5530}" presName="dstNode" presStyleLbl="node1" presStyleIdx="0" presStyleCnt="4"/>
      <dgm:spPr/>
    </dgm:pt>
    <dgm:pt modelId="{3EC121DF-F586-47CC-9F8B-61077E4FCB4F}" type="pres">
      <dgm:prSet presAssocID="{CA216FE3-E193-438B-9838-A949CA57478F}" presName="text_1" presStyleLbl="node1" presStyleIdx="0" presStyleCnt="4">
        <dgm:presLayoutVars>
          <dgm:bulletEnabled val="1"/>
        </dgm:presLayoutVars>
      </dgm:prSet>
      <dgm:spPr/>
    </dgm:pt>
    <dgm:pt modelId="{3D68DD7D-F01B-433C-A811-156B696DFFA8}" type="pres">
      <dgm:prSet presAssocID="{CA216FE3-E193-438B-9838-A949CA57478F}" presName="accent_1" presStyleCnt="0"/>
      <dgm:spPr/>
    </dgm:pt>
    <dgm:pt modelId="{32CD2B38-D7AF-4DD3-B657-F48E52D19161}" type="pres">
      <dgm:prSet presAssocID="{CA216FE3-E193-438B-9838-A949CA57478F}" presName="accentRepeatNode" presStyleLbl="solidFgAcc1" presStyleIdx="0" presStyleCnt="4"/>
      <dgm:spPr>
        <a:xfrm>
          <a:off x="49712" y="126566"/>
          <a:ext cx="421674" cy="42167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3E2CDA5-0FFB-478C-BA73-775F7A635AB7}" type="pres">
      <dgm:prSet presAssocID="{0AE705BF-7FB0-4AA0-A499-D42F4EE643F5}" presName="text_2" presStyleLbl="node1" presStyleIdx="1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ED501904-C271-4730-B2B5-D85B3DAB1423}" type="pres">
      <dgm:prSet presAssocID="{0AE705BF-7FB0-4AA0-A499-D42F4EE643F5}" presName="accent_2" presStyleCnt="0"/>
      <dgm:spPr/>
    </dgm:pt>
    <dgm:pt modelId="{94F12A85-DC69-464F-8737-27EED0215018}" type="pres">
      <dgm:prSet presAssocID="{0AE705BF-7FB0-4AA0-A499-D42F4EE643F5}" presName="accentRepeatNode" presStyleLbl="solidFgAcc1" presStyleIdx="1" presStyleCnt="4"/>
      <dgm:spPr>
        <a:xfrm>
          <a:off x="454084" y="1138455"/>
          <a:ext cx="421674" cy="42167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50000"/>
              <a:hueOff val="240958"/>
              <a:satOff val="-5040"/>
              <a:lumOff val="28042"/>
              <a:alphaOff val="0"/>
            </a:srgbClr>
          </a:solidFill>
          <a:prstDash val="solid"/>
        </a:ln>
        <a:effectLst/>
      </dgm:spPr>
    </dgm:pt>
    <dgm:pt modelId="{3CBBB874-7FD5-4F73-9F68-7A4A8A65EFB8}" type="pres">
      <dgm:prSet presAssocID="{7B4FE305-6BFA-46DC-AC09-9841AD668922}" presName="text_3" presStyleLbl="node1" presStyleIdx="2" presStyleCnt="4">
        <dgm:presLayoutVars>
          <dgm:bulletEnabled val="1"/>
        </dgm:presLayoutVars>
      </dgm:prSet>
      <dgm:spPr/>
    </dgm:pt>
    <dgm:pt modelId="{55088EF2-C463-4DE3-A8F9-68FDE707731C}" type="pres">
      <dgm:prSet presAssocID="{7B4FE305-6BFA-46DC-AC09-9841AD668922}" presName="accent_3" presStyleCnt="0"/>
      <dgm:spPr/>
    </dgm:pt>
    <dgm:pt modelId="{779CC902-FBCA-493D-90E0-3A4924BD9587}" type="pres">
      <dgm:prSet presAssocID="{7B4FE305-6BFA-46DC-AC09-9841AD668922}" presName="accentRepeatNode" presStyleLbl="solidFgAcc1" presStyleIdx="2" presStyleCnt="4"/>
      <dgm:spPr>
        <a:xfrm>
          <a:off x="327197" y="2150024"/>
          <a:ext cx="421674" cy="42167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50000"/>
              <a:hueOff val="240958"/>
              <a:satOff val="-5040"/>
              <a:lumOff val="28042"/>
              <a:alphaOff val="0"/>
            </a:srgbClr>
          </a:solidFill>
          <a:prstDash val="solid"/>
        </a:ln>
        <a:effectLst/>
      </dgm:spPr>
    </dgm:pt>
    <dgm:pt modelId="{CF64442F-1E42-44AE-9FE6-01C128DF83C5}" type="pres">
      <dgm:prSet presAssocID="{217CF58B-179D-455B-AE3C-571978E8AACE}" presName="text_4" presStyleLbl="node1" presStyleIdx="3" presStyleCnt="4">
        <dgm:presLayoutVars>
          <dgm:bulletEnabled val="1"/>
        </dgm:presLayoutVars>
      </dgm:prSet>
      <dgm:spPr/>
    </dgm:pt>
    <dgm:pt modelId="{1747B501-951C-478C-A8AB-C3C3933C241B}" type="pres">
      <dgm:prSet presAssocID="{217CF58B-179D-455B-AE3C-571978E8AACE}" presName="accent_4" presStyleCnt="0"/>
      <dgm:spPr/>
    </dgm:pt>
    <dgm:pt modelId="{64E49458-FAC5-4F9E-8B74-2C1B0AE63FBA}" type="pres">
      <dgm:prSet presAssocID="{217CF58B-179D-455B-AE3C-571978E8AACE}" presName="accentRepeatNode" presStyleLbl="solidFgAcc1" presStyleIdx="3" presStyleCnt="4"/>
      <dgm:spPr>
        <a:xfrm>
          <a:off x="49712" y="2655969"/>
          <a:ext cx="421674" cy="42167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50000"/>
              <a:hueOff val="120479"/>
              <a:satOff val="-2520"/>
              <a:lumOff val="14021"/>
              <a:alphaOff val="0"/>
            </a:srgbClr>
          </a:solidFill>
          <a:prstDash val="solid"/>
        </a:ln>
        <a:effectLst/>
      </dgm:spPr>
    </dgm:pt>
  </dgm:ptLst>
  <dgm:cxnLst>
    <dgm:cxn modelId="{F676C51B-5DED-4557-9C6D-709CF20548A0}" type="presOf" srcId="{5E587D14-8C4E-483E-A3A2-60F1573BBA67}" destId="{861D142E-9087-486D-AE99-C337C301F9D0}" srcOrd="0" destOrd="0" presId="urn:microsoft.com/office/officeart/2008/layout/VerticalCurvedList"/>
    <dgm:cxn modelId="{36198635-65DC-42D8-946C-F19FC7193B7D}" type="presOf" srcId="{7B4FE305-6BFA-46DC-AC09-9841AD668922}" destId="{3CBBB874-7FD5-4F73-9F68-7A4A8A65EFB8}" srcOrd="0" destOrd="0" presId="urn:microsoft.com/office/officeart/2008/layout/VerticalCurvedList"/>
    <dgm:cxn modelId="{1AF3433A-E645-423A-89F8-61A19F9DE99A}" srcId="{C88B7F96-EF52-4AEC-91ED-EBE209BD5530}" destId="{0AE705BF-7FB0-4AA0-A499-D42F4EE643F5}" srcOrd="1" destOrd="0" parTransId="{97344F55-179A-41C5-8FFF-F1ABE9539E1D}" sibTransId="{F93DDE30-4C1D-4B59-810B-0D77FB2B4D1A}"/>
    <dgm:cxn modelId="{461C437B-E4EA-4CB5-841B-5A33C44D6E71}" srcId="{C88B7F96-EF52-4AEC-91ED-EBE209BD5530}" destId="{CA216FE3-E193-438B-9838-A949CA57478F}" srcOrd="0" destOrd="0" parTransId="{F08951CD-A38C-4452-AE3A-B8813D0C4246}" sibTransId="{5E587D14-8C4E-483E-A3A2-60F1573BBA67}"/>
    <dgm:cxn modelId="{396EC783-4F58-44BA-AB58-17714D1E7FE2}" type="presOf" srcId="{217CF58B-179D-455B-AE3C-571978E8AACE}" destId="{CF64442F-1E42-44AE-9FE6-01C128DF83C5}" srcOrd="0" destOrd="0" presId="urn:microsoft.com/office/officeart/2008/layout/VerticalCurvedList"/>
    <dgm:cxn modelId="{E20A8A89-0D70-4D87-95C7-F838B6926250}" type="presOf" srcId="{CA216FE3-E193-438B-9838-A949CA57478F}" destId="{3EC121DF-F586-47CC-9F8B-61077E4FCB4F}" srcOrd="0" destOrd="0" presId="urn:microsoft.com/office/officeart/2008/layout/VerticalCurvedList"/>
    <dgm:cxn modelId="{5C02BC8E-F8D2-4742-BE9A-D3E9CD912D4F}" type="presOf" srcId="{C88B7F96-EF52-4AEC-91ED-EBE209BD5530}" destId="{F30649B6-4298-400A-AC5B-D72FA9C6DF83}" srcOrd="0" destOrd="0" presId="urn:microsoft.com/office/officeart/2008/layout/VerticalCurvedList"/>
    <dgm:cxn modelId="{4C2B5F90-4CF4-49C4-9D74-DCAE53C13210}" srcId="{C88B7F96-EF52-4AEC-91ED-EBE209BD5530}" destId="{217CF58B-179D-455B-AE3C-571978E8AACE}" srcOrd="3" destOrd="0" parTransId="{83557B32-4B06-479A-9118-A69E4D1EA3CD}" sibTransId="{9B5FCF72-603A-4902-B6D8-E1591E790C46}"/>
    <dgm:cxn modelId="{F16F4EE8-0F43-4557-8FA0-9DA35D2B15FB}" type="presOf" srcId="{0AE705BF-7FB0-4AA0-A499-D42F4EE643F5}" destId="{F3E2CDA5-0FFB-478C-BA73-775F7A635AB7}" srcOrd="0" destOrd="0" presId="urn:microsoft.com/office/officeart/2008/layout/VerticalCurvedList"/>
    <dgm:cxn modelId="{050332FD-8636-476C-BD04-535CC15F9332}" srcId="{C88B7F96-EF52-4AEC-91ED-EBE209BD5530}" destId="{7B4FE305-6BFA-46DC-AC09-9841AD668922}" srcOrd="2" destOrd="0" parTransId="{A2F10C58-2976-434D-BBCD-EEBAF23410B0}" sibTransId="{E14086DD-1606-48DD-8549-DE501DEA79D7}"/>
    <dgm:cxn modelId="{870DBC49-AFD2-4F64-8137-A671FC24CB69}" type="presParOf" srcId="{F30649B6-4298-400A-AC5B-D72FA9C6DF83}" destId="{E2F719BD-63AA-4870-B97B-35371B8C529C}" srcOrd="0" destOrd="0" presId="urn:microsoft.com/office/officeart/2008/layout/VerticalCurvedList"/>
    <dgm:cxn modelId="{F60EDA4A-7500-4A50-BDEF-AFBFEB1CDDE1}" type="presParOf" srcId="{E2F719BD-63AA-4870-B97B-35371B8C529C}" destId="{CC5D20C1-27E3-4741-A7F6-8A74A731EA5B}" srcOrd="0" destOrd="0" presId="urn:microsoft.com/office/officeart/2008/layout/VerticalCurvedList"/>
    <dgm:cxn modelId="{CFD6FDF6-EF70-4844-9C21-4D5EABB2C4B9}" type="presParOf" srcId="{CC5D20C1-27E3-4741-A7F6-8A74A731EA5B}" destId="{ACCD78AE-E4F8-4ECD-94A5-63C7F853695A}" srcOrd="0" destOrd="0" presId="urn:microsoft.com/office/officeart/2008/layout/VerticalCurvedList"/>
    <dgm:cxn modelId="{D91EA9C5-7521-4D11-8C3C-55DD1FF9C7CF}" type="presParOf" srcId="{CC5D20C1-27E3-4741-A7F6-8A74A731EA5B}" destId="{861D142E-9087-486D-AE99-C337C301F9D0}" srcOrd="1" destOrd="0" presId="urn:microsoft.com/office/officeart/2008/layout/VerticalCurvedList"/>
    <dgm:cxn modelId="{71B66940-F928-4363-977C-47C2DAC2ABCE}" type="presParOf" srcId="{CC5D20C1-27E3-4741-A7F6-8A74A731EA5B}" destId="{33A3D51B-F620-4C4C-AD56-ADBF4A195F6C}" srcOrd="2" destOrd="0" presId="urn:microsoft.com/office/officeart/2008/layout/VerticalCurvedList"/>
    <dgm:cxn modelId="{CE1EDDC0-B2C5-4C42-BF7D-EC9A688E8F06}" type="presParOf" srcId="{CC5D20C1-27E3-4741-A7F6-8A74A731EA5B}" destId="{1E145CC7-D2BA-4D6D-8EB1-5D48A2C3DAFA}" srcOrd="3" destOrd="0" presId="urn:microsoft.com/office/officeart/2008/layout/VerticalCurvedList"/>
    <dgm:cxn modelId="{84357C4E-D8AA-4B5F-9438-7955DA4672A6}" type="presParOf" srcId="{E2F719BD-63AA-4870-B97B-35371B8C529C}" destId="{3EC121DF-F586-47CC-9F8B-61077E4FCB4F}" srcOrd="1" destOrd="0" presId="urn:microsoft.com/office/officeart/2008/layout/VerticalCurvedList"/>
    <dgm:cxn modelId="{2F7730AA-F599-421A-96B7-AC8BA252FA0C}" type="presParOf" srcId="{E2F719BD-63AA-4870-B97B-35371B8C529C}" destId="{3D68DD7D-F01B-433C-A811-156B696DFFA8}" srcOrd="2" destOrd="0" presId="urn:microsoft.com/office/officeart/2008/layout/VerticalCurvedList"/>
    <dgm:cxn modelId="{C1A59F7E-371A-4901-B1A5-12E4D43E0594}" type="presParOf" srcId="{3D68DD7D-F01B-433C-A811-156B696DFFA8}" destId="{32CD2B38-D7AF-4DD3-B657-F48E52D19161}" srcOrd="0" destOrd="0" presId="urn:microsoft.com/office/officeart/2008/layout/VerticalCurvedList"/>
    <dgm:cxn modelId="{FC55E05B-F7C3-443D-AD22-BC93A1E3EC43}" type="presParOf" srcId="{E2F719BD-63AA-4870-B97B-35371B8C529C}" destId="{F3E2CDA5-0FFB-478C-BA73-775F7A635AB7}" srcOrd="3" destOrd="0" presId="urn:microsoft.com/office/officeart/2008/layout/VerticalCurvedList"/>
    <dgm:cxn modelId="{6A33D5CA-2E97-4313-8896-DE112BAD4AA3}" type="presParOf" srcId="{E2F719BD-63AA-4870-B97B-35371B8C529C}" destId="{ED501904-C271-4730-B2B5-D85B3DAB1423}" srcOrd="4" destOrd="0" presId="urn:microsoft.com/office/officeart/2008/layout/VerticalCurvedList"/>
    <dgm:cxn modelId="{2005A69F-2FF9-4D73-98D3-76A1C0CABE94}" type="presParOf" srcId="{ED501904-C271-4730-B2B5-D85B3DAB1423}" destId="{94F12A85-DC69-464F-8737-27EED0215018}" srcOrd="0" destOrd="0" presId="urn:microsoft.com/office/officeart/2008/layout/VerticalCurvedList"/>
    <dgm:cxn modelId="{6E303741-EB09-48C4-BCAE-5ECCD1980CFC}" type="presParOf" srcId="{E2F719BD-63AA-4870-B97B-35371B8C529C}" destId="{3CBBB874-7FD5-4F73-9F68-7A4A8A65EFB8}" srcOrd="5" destOrd="0" presId="urn:microsoft.com/office/officeart/2008/layout/VerticalCurvedList"/>
    <dgm:cxn modelId="{10FD0FC1-43AD-4B2D-BEA4-0409D1C98FAF}" type="presParOf" srcId="{E2F719BD-63AA-4870-B97B-35371B8C529C}" destId="{55088EF2-C463-4DE3-A8F9-68FDE707731C}" srcOrd="6" destOrd="0" presId="urn:microsoft.com/office/officeart/2008/layout/VerticalCurvedList"/>
    <dgm:cxn modelId="{A4C19FA6-46E2-4A65-A4BE-8507629DD5DF}" type="presParOf" srcId="{55088EF2-C463-4DE3-A8F9-68FDE707731C}" destId="{779CC902-FBCA-493D-90E0-3A4924BD9587}" srcOrd="0" destOrd="0" presId="urn:microsoft.com/office/officeart/2008/layout/VerticalCurvedList"/>
    <dgm:cxn modelId="{7E30A212-0788-4800-9C71-D2F20F0D657E}" type="presParOf" srcId="{E2F719BD-63AA-4870-B97B-35371B8C529C}" destId="{CF64442F-1E42-44AE-9FE6-01C128DF83C5}" srcOrd="7" destOrd="0" presId="urn:microsoft.com/office/officeart/2008/layout/VerticalCurvedList"/>
    <dgm:cxn modelId="{F95A54D6-E9B1-484F-95C3-E810FC8931C7}" type="presParOf" srcId="{E2F719BD-63AA-4870-B97B-35371B8C529C}" destId="{1747B501-951C-478C-A8AB-C3C3933C241B}" srcOrd="8" destOrd="0" presId="urn:microsoft.com/office/officeart/2008/layout/VerticalCurvedList"/>
    <dgm:cxn modelId="{F49B59B6-2D8B-48C7-A539-17D8DE1900ED}" type="presParOf" srcId="{1747B501-951C-478C-A8AB-C3C3933C241B}" destId="{64E49458-FAC5-4F9E-8B74-2C1B0AE63FBA}" srcOrd="0" destOrd="0" presId="urn:microsoft.com/office/officeart/2008/layout/VerticalCurv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AD62EF-C697-41A0-A04F-C0DA26F479B1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18FFF5BE-B1EC-4B67-B167-A6CFFC896C9A}">
      <dgm:prSet phldrT="[Tekst]" custT="1"/>
      <dgm:spPr>
        <a:xfrm>
          <a:off x="2744" y="247379"/>
          <a:ext cx="2245704" cy="1113998"/>
        </a:xfrm>
        <a:prstGeom prst="roundRect">
          <a:avLst/>
        </a:prstGeom>
      </dgm:spPr>
      <dgm:t>
        <a:bodyPr/>
        <a:lstStyle/>
        <a:p>
          <a:r>
            <a:rPr lang="pl-PL" sz="1800" b="1"/>
            <a:t>CEL STRATEGICZNY 1</a:t>
          </a:r>
          <a:endParaRPr lang="pl-PL" sz="1800" b="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D03723B-96A7-42C6-9B36-4A93B81D90AE}" type="parTrans" cxnId="{F1AD54B3-BB0D-49F6-9D90-5E6D42687EB4}">
      <dgm:prSet/>
      <dgm:spPr/>
      <dgm:t>
        <a:bodyPr/>
        <a:lstStyle/>
        <a:p>
          <a:endParaRPr lang="pl-PL" sz="1800" b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9DFFD0A-C0C2-4697-A72E-EF2D18DDBB4B}" type="sibTrans" cxnId="{F1AD54B3-BB0D-49F6-9D90-5E6D42687EB4}">
      <dgm:prSet/>
      <dgm:spPr/>
      <dgm:t>
        <a:bodyPr/>
        <a:lstStyle/>
        <a:p>
          <a:endParaRPr lang="pl-PL" sz="1800" b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5167ED2-B408-46D4-9088-A97FE88C08B6}">
      <dgm:prSet custT="1"/>
      <dgm:spPr>
        <a:xfrm>
          <a:off x="0" y="1718024"/>
          <a:ext cx="2247900" cy="1113998"/>
        </a:xfrm>
        <a:prstGeom prst="roundRect">
          <a:avLst/>
        </a:prstGeom>
      </dgm:spPr>
      <dgm:t>
        <a:bodyPr/>
        <a:lstStyle/>
        <a:p>
          <a:r>
            <a:rPr lang="pl-PL" sz="1800" b="1"/>
            <a:t>CEL STRATEGICZNY 2</a:t>
          </a:r>
          <a:endParaRPr lang="pl-PL" sz="1800" b="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82FD619-8B42-4C31-B832-D567C980FBFE}" type="parTrans" cxnId="{89A8EC28-01DA-4546-AE18-3306A3910962}">
      <dgm:prSet/>
      <dgm:spPr/>
      <dgm:t>
        <a:bodyPr/>
        <a:lstStyle/>
        <a:p>
          <a:endParaRPr lang="pl-PL" sz="1800" b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61B23E6-4405-4E44-AF3C-2F05CDA83EA2}" type="sibTrans" cxnId="{89A8EC28-01DA-4546-AE18-3306A3910962}">
      <dgm:prSet/>
      <dgm:spPr/>
      <dgm:t>
        <a:bodyPr/>
        <a:lstStyle/>
        <a:p>
          <a:endParaRPr lang="pl-PL" sz="1800" b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90108D7-3824-4038-92E6-68F6FD66BF0C}">
      <dgm:prSet custT="1"/>
      <dgm:spPr>
        <a:xfrm>
          <a:off x="2247899" y="1718024"/>
          <a:ext cx="3371850" cy="1113998"/>
        </a:xfrm>
        <a:prstGeom prst="rightArrow">
          <a:avLst>
            <a:gd name="adj1" fmla="val 75000"/>
            <a:gd name="adj2" fmla="val 50000"/>
          </a:avLst>
        </a:prstGeom>
      </dgm:spPr>
      <dgm:t>
        <a:bodyPr anchor="ctr"/>
        <a:lstStyle/>
        <a:p>
          <a:pPr algn="l"/>
          <a:r>
            <a:rPr lang="pl-PL" sz="1600" dirty="0"/>
            <a:t>Poprawa jakości przestrzeni miejskiej i infrastruktury.</a:t>
          </a:r>
          <a:endParaRPr lang="pl-PL" sz="1800" b="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8A87598-259D-4866-A12F-D42743F80473}" type="parTrans" cxnId="{5E4F1CD5-56FD-459E-89B4-99B0733E7C92}">
      <dgm:prSet/>
      <dgm:spPr/>
      <dgm:t>
        <a:bodyPr/>
        <a:lstStyle/>
        <a:p>
          <a:endParaRPr lang="pl-PL" sz="1800" b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5511DCE-58DB-4A2F-8125-35EEAEF72D13}" type="sibTrans" cxnId="{5E4F1CD5-56FD-459E-89B4-99B0733E7C92}">
      <dgm:prSet/>
      <dgm:spPr/>
      <dgm:t>
        <a:bodyPr/>
        <a:lstStyle/>
        <a:p>
          <a:endParaRPr lang="pl-PL" sz="1800" b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2EB22B4-ED3A-4ACE-B1F0-4476D4301CCD}">
      <dgm:prSet custT="1"/>
      <dgm:spPr>
        <a:xfrm>
          <a:off x="0" y="2943423"/>
          <a:ext cx="2247900" cy="1113998"/>
        </a:xfrm>
        <a:prstGeom prst="roundRect">
          <a:avLst/>
        </a:prstGeom>
      </dgm:spPr>
      <dgm:t>
        <a:bodyPr/>
        <a:lstStyle/>
        <a:p>
          <a:r>
            <a:rPr lang="pl-PL" sz="1800" b="1"/>
            <a:t>CEL STRATEGICZNY 3</a:t>
          </a:r>
          <a:endParaRPr lang="pl-PL" sz="1800" b="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AA61DC7-76FB-494B-9FDA-6F738CC8092E}" type="parTrans" cxnId="{73387CE6-9F19-4A0F-8EDC-8F67993E3C01}">
      <dgm:prSet/>
      <dgm:spPr/>
      <dgm:t>
        <a:bodyPr/>
        <a:lstStyle/>
        <a:p>
          <a:endParaRPr lang="pl-PL" sz="1800" b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302E11F-D1BB-43D9-860A-C56204A5DD04}" type="sibTrans" cxnId="{73387CE6-9F19-4A0F-8EDC-8F67993E3C01}">
      <dgm:prSet/>
      <dgm:spPr/>
      <dgm:t>
        <a:bodyPr/>
        <a:lstStyle/>
        <a:p>
          <a:endParaRPr lang="pl-PL" sz="1800" b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B95B388-8B24-408D-86B2-9D628CD21C46}">
      <dgm:prSet custT="1"/>
      <dgm:spPr>
        <a:xfrm>
          <a:off x="2247899" y="2943423"/>
          <a:ext cx="3371850" cy="1113998"/>
        </a:xfrm>
        <a:prstGeom prst="rightArrow">
          <a:avLst>
            <a:gd name="adj1" fmla="val 75000"/>
            <a:gd name="adj2" fmla="val 50000"/>
          </a:avLst>
        </a:prstGeom>
      </dgm:spPr>
      <dgm:t>
        <a:bodyPr anchor="ctr"/>
        <a:lstStyle/>
        <a:p>
          <a:pPr algn="l"/>
          <a:r>
            <a:rPr lang="pl-PL" sz="1600" dirty="0"/>
            <a:t>Wzrost jakości środowiska naturalnego i odporność na zmiany klimatyczne.</a:t>
          </a:r>
          <a:endParaRPr lang="pl-PL" sz="1600" b="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5090403-452C-4D33-96B7-83A938073527}" type="parTrans" cxnId="{7B3A557F-B76A-47A9-A6FE-4DC422636EE2}">
      <dgm:prSet/>
      <dgm:spPr/>
      <dgm:t>
        <a:bodyPr/>
        <a:lstStyle/>
        <a:p>
          <a:endParaRPr lang="pl-PL" sz="1800" b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33BB775-15A4-4CB5-82FA-8E98E27B63C4}" type="sibTrans" cxnId="{7B3A557F-B76A-47A9-A6FE-4DC422636EE2}">
      <dgm:prSet/>
      <dgm:spPr/>
      <dgm:t>
        <a:bodyPr/>
        <a:lstStyle/>
        <a:p>
          <a:endParaRPr lang="pl-PL" sz="1800" b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99BC9CF-82A2-4E41-9F89-C7C0331488C6}">
      <dgm:prSet phldrT="[Tekst]" custT="1"/>
      <dgm:spPr>
        <a:xfrm>
          <a:off x="2248448" y="2132"/>
          <a:ext cx="3368557" cy="1604492"/>
        </a:xfrm>
        <a:prstGeom prst="rightArrow">
          <a:avLst>
            <a:gd name="adj1" fmla="val 75000"/>
            <a:gd name="adj2" fmla="val 50000"/>
          </a:avLst>
        </a:prstGeom>
      </dgm:spPr>
      <dgm:t>
        <a:bodyPr anchor="ctr"/>
        <a:lstStyle/>
        <a:p>
          <a:pPr algn="l"/>
          <a:r>
            <a:rPr lang="pl-PL" sz="1600" dirty="0"/>
            <a:t>Integracja społeczna i wzrost jakości życia mieszkańców.</a:t>
          </a:r>
          <a:endParaRPr lang="pl-PL" sz="1800" b="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9675469-2300-4F81-8D72-C1A885729061}" type="sibTrans" cxnId="{19A7E71A-ABA5-494D-8FD8-2E24452AF552}">
      <dgm:prSet/>
      <dgm:spPr/>
      <dgm:t>
        <a:bodyPr/>
        <a:lstStyle/>
        <a:p>
          <a:endParaRPr lang="pl-PL" sz="1800" b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657F616-0DD4-4DEA-B2F8-D12CAE3284A2}" type="parTrans" cxnId="{19A7E71A-ABA5-494D-8FD8-2E24452AF552}">
      <dgm:prSet/>
      <dgm:spPr/>
      <dgm:t>
        <a:bodyPr/>
        <a:lstStyle/>
        <a:p>
          <a:endParaRPr lang="pl-PL" sz="1800" b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6E1C22F-9DC9-4C42-8494-F3F4899504C9}" type="pres">
      <dgm:prSet presAssocID="{8BAD62EF-C697-41A0-A04F-C0DA26F479B1}" presName="Name0" presStyleCnt="0">
        <dgm:presLayoutVars>
          <dgm:dir/>
          <dgm:animLvl val="lvl"/>
          <dgm:resizeHandles/>
        </dgm:presLayoutVars>
      </dgm:prSet>
      <dgm:spPr/>
    </dgm:pt>
    <dgm:pt modelId="{58CEB3F0-3889-44AF-91B4-0D501F2A7C9C}" type="pres">
      <dgm:prSet presAssocID="{18FFF5BE-B1EC-4B67-B167-A6CFFC896C9A}" presName="linNode" presStyleCnt="0"/>
      <dgm:spPr/>
    </dgm:pt>
    <dgm:pt modelId="{3C43F1AA-D1E8-4F8C-9A2D-FE8D30921416}" type="pres">
      <dgm:prSet presAssocID="{18FFF5BE-B1EC-4B67-B167-A6CFFC896C9A}" presName="parentShp" presStyleLbl="node1" presStyleIdx="0" presStyleCnt="3">
        <dgm:presLayoutVars>
          <dgm:bulletEnabled val="1"/>
        </dgm:presLayoutVars>
      </dgm:prSet>
      <dgm:spPr/>
    </dgm:pt>
    <dgm:pt modelId="{D91365E8-C9A1-4850-9510-F460B5D1562F}" type="pres">
      <dgm:prSet presAssocID="{18FFF5BE-B1EC-4B67-B167-A6CFFC896C9A}" presName="childShp" presStyleLbl="bgAccFollowNode1" presStyleIdx="0" presStyleCnt="3" custScaleY="105974">
        <dgm:presLayoutVars>
          <dgm:bulletEnabled val="1"/>
        </dgm:presLayoutVars>
      </dgm:prSet>
      <dgm:spPr/>
    </dgm:pt>
    <dgm:pt modelId="{2C396C2D-7966-4065-BA8F-5B7F8F5D4790}" type="pres">
      <dgm:prSet presAssocID="{19DFFD0A-C0C2-4697-A72E-EF2D18DDBB4B}" presName="spacing" presStyleCnt="0"/>
      <dgm:spPr/>
    </dgm:pt>
    <dgm:pt modelId="{0E4D0724-7408-4CBF-BA4E-1FEA7BE1A40E}" type="pres">
      <dgm:prSet presAssocID="{A5167ED2-B408-46D4-9088-A97FE88C08B6}" presName="linNode" presStyleCnt="0"/>
      <dgm:spPr/>
    </dgm:pt>
    <dgm:pt modelId="{4588202B-4561-44F2-B4F8-C6E59F761E34}" type="pres">
      <dgm:prSet presAssocID="{A5167ED2-B408-46D4-9088-A97FE88C08B6}" presName="parentShp" presStyleLbl="node1" presStyleIdx="1" presStyleCnt="3">
        <dgm:presLayoutVars>
          <dgm:bulletEnabled val="1"/>
        </dgm:presLayoutVars>
      </dgm:prSet>
      <dgm:spPr/>
    </dgm:pt>
    <dgm:pt modelId="{BAAC5089-4AB0-4FD4-990E-E7B3AD475155}" type="pres">
      <dgm:prSet presAssocID="{A5167ED2-B408-46D4-9088-A97FE88C08B6}" presName="childShp" presStyleLbl="bgAccFollowNode1" presStyleIdx="1" presStyleCnt="3" custLinFactNeighborX="-1180" custLinFactNeighborY="1593">
        <dgm:presLayoutVars>
          <dgm:bulletEnabled val="1"/>
        </dgm:presLayoutVars>
      </dgm:prSet>
      <dgm:spPr/>
    </dgm:pt>
    <dgm:pt modelId="{03282753-A740-46BD-A854-922E3A4B1A04}" type="pres">
      <dgm:prSet presAssocID="{561B23E6-4405-4E44-AF3C-2F05CDA83EA2}" presName="spacing" presStyleCnt="0"/>
      <dgm:spPr/>
    </dgm:pt>
    <dgm:pt modelId="{EBF73FEA-45D4-46BC-9187-0B6BBFE081F6}" type="pres">
      <dgm:prSet presAssocID="{D2EB22B4-ED3A-4ACE-B1F0-4476D4301CCD}" presName="linNode" presStyleCnt="0"/>
      <dgm:spPr/>
    </dgm:pt>
    <dgm:pt modelId="{8A092E4A-AF6D-4614-B303-5618B4E13A53}" type="pres">
      <dgm:prSet presAssocID="{D2EB22B4-ED3A-4ACE-B1F0-4476D4301CCD}" presName="parentShp" presStyleLbl="node1" presStyleIdx="2" presStyleCnt="3">
        <dgm:presLayoutVars>
          <dgm:bulletEnabled val="1"/>
        </dgm:presLayoutVars>
      </dgm:prSet>
      <dgm:spPr/>
    </dgm:pt>
    <dgm:pt modelId="{46A7D976-A106-4479-B8C1-38E390D1804D}" type="pres">
      <dgm:prSet presAssocID="{D2EB22B4-ED3A-4ACE-B1F0-4476D4301CCD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19A7E71A-ABA5-494D-8FD8-2E24452AF552}" srcId="{18FFF5BE-B1EC-4B67-B167-A6CFFC896C9A}" destId="{899BC9CF-82A2-4E41-9F89-C7C0331488C6}" srcOrd="0" destOrd="0" parTransId="{7657F616-0DD4-4DEA-B2F8-D12CAE3284A2}" sibTransId="{D9675469-2300-4F81-8D72-C1A885729061}"/>
    <dgm:cxn modelId="{89A8EC28-01DA-4546-AE18-3306A3910962}" srcId="{8BAD62EF-C697-41A0-A04F-C0DA26F479B1}" destId="{A5167ED2-B408-46D4-9088-A97FE88C08B6}" srcOrd="1" destOrd="0" parTransId="{C82FD619-8B42-4C31-B832-D567C980FBFE}" sibTransId="{561B23E6-4405-4E44-AF3C-2F05CDA83EA2}"/>
    <dgm:cxn modelId="{98F66450-3D53-40B0-80FB-753876551AF2}" type="presOf" srcId="{8BAD62EF-C697-41A0-A04F-C0DA26F479B1}" destId="{36E1C22F-9DC9-4C42-8494-F3F4899504C9}" srcOrd="0" destOrd="0" presId="urn:microsoft.com/office/officeart/2005/8/layout/vList6"/>
    <dgm:cxn modelId="{7B3A557F-B76A-47A9-A6FE-4DC422636EE2}" srcId="{D2EB22B4-ED3A-4ACE-B1F0-4476D4301CCD}" destId="{9B95B388-8B24-408D-86B2-9D628CD21C46}" srcOrd="0" destOrd="0" parTransId="{E5090403-452C-4D33-96B7-83A938073527}" sibTransId="{D33BB775-15A4-4CB5-82FA-8E98E27B63C4}"/>
    <dgm:cxn modelId="{58DF0C82-508B-4405-B0A8-41C665565368}" type="presOf" srcId="{899BC9CF-82A2-4E41-9F89-C7C0331488C6}" destId="{D91365E8-C9A1-4850-9510-F460B5D1562F}" srcOrd="0" destOrd="0" presId="urn:microsoft.com/office/officeart/2005/8/layout/vList6"/>
    <dgm:cxn modelId="{23AD4B8F-D326-4049-B6C4-3BED37A1B098}" type="presOf" srcId="{D2EB22B4-ED3A-4ACE-B1F0-4476D4301CCD}" destId="{8A092E4A-AF6D-4614-B303-5618B4E13A53}" srcOrd="0" destOrd="0" presId="urn:microsoft.com/office/officeart/2005/8/layout/vList6"/>
    <dgm:cxn modelId="{F1AD54B3-BB0D-49F6-9D90-5E6D42687EB4}" srcId="{8BAD62EF-C697-41A0-A04F-C0DA26F479B1}" destId="{18FFF5BE-B1EC-4B67-B167-A6CFFC896C9A}" srcOrd="0" destOrd="0" parTransId="{0D03723B-96A7-42C6-9B36-4A93B81D90AE}" sibTransId="{19DFFD0A-C0C2-4697-A72E-EF2D18DDBB4B}"/>
    <dgm:cxn modelId="{F130EEB3-3A79-463B-8484-E12291953D36}" type="presOf" srcId="{9B95B388-8B24-408D-86B2-9D628CD21C46}" destId="{46A7D976-A106-4479-B8C1-38E390D1804D}" srcOrd="0" destOrd="0" presId="urn:microsoft.com/office/officeart/2005/8/layout/vList6"/>
    <dgm:cxn modelId="{24CB65BF-14CD-4A44-880F-92F87DBF3035}" type="presOf" srcId="{18FFF5BE-B1EC-4B67-B167-A6CFFC896C9A}" destId="{3C43F1AA-D1E8-4F8C-9A2D-FE8D30921416}" srcOrd="0" destOrd="0" presId="urn:microsoft.com/office/officeart/2005/8/layout/vList6"/>
    <dgm:cxn modelId="{7FB842C7-664A-411A-A9C8-E047DBB8F988}" type="presOf" srcId="{D90108D7-3824-4038-92E6-68F6FD66BF0C}" destId="{BAAC5089-4AB0-4FD4-990E-E7B3AD475155}" srcOrd="0" destOrd="0" presId="urn:microsoft.com/office/officeart/2005/8/layout/vList6"/>
    <dgm:cxn modelId="{5E4F1CD5-56FD-459E-89B4-99B0733E7C92}" srcId="{A5167ED2-B408-46D4-9088-A97FE88C08B6}" destId="{D90108D7-3824-4038-92E6-68F6FD66BF0C}" srcOrd="0" destOrd="0" parTransId="{78A87598-259D-4866-A12F-D42743F80473}" sibTransId="{F5511DCE-58DB-4A2F-8125-35EEAEF72D13}"/>
    <dgm:cxn modelId="{73387CE6-9F19-4A0F-8EDC-8F67993E3C01}" srcId="{8BAD62EF-C697-41A0-A04F-C0DA26F479B1}" destId="{D2EB22B4-ED3A-4ACE-B1F0-4476D4301CCD}" srcOrd="2" destOrd="0" parTransId="{EAA61DC7-76FB-494B-9FDA-6F738CC8092E}" sibTransId="{9302E11F-D1BB-43D9-860A-C56204A5DD04}"/>
    <dgm:cxn modelId="{0FBB03F8-8C69-4415-8A23-A7DCB69CB688}" type="presOf" srcId="{A5167ED2-B408-46D4-9088-A97FE88C08B6}" destId="{4588202B-4561-44F2-B4F8-C6E59F761E34}" srcOrd="0" destOrd="0" presId="urn:microsoft.com/office/officeart/2005/8/layout/vList6"/>
    <dgm:cxn modelId="{41B7FEC6-1E4F-4BB1-A9B1-E4923EA1994C}" type="presParOf" srcId="{36E1C22F-9DC9-4C42-8494-F3F4899504C9}" destId="{58CEB3F0-3889-44AF-91B4-0D501F2A7C9C}" srcOrd="0" destOrd="0" presId="urn:microsoft.com/office/officeart/2005/8/layout/vList6"/>
    <dgm:cxn modelId="{77DABC51-84E3-44FB-8922-1E0E10B7B24A}" type="presParOf" srcId="{58CEB3F0-3889-44AF-91B4-0D501F2A7C9C}" destId="{3C43F1AA-D1E8-4F8C-9A2D-FE8D30921416}" srcOrd="0" destOrd="0" presId="urn:microsoft.com/office/officeart/2005/8/layout/vList6"/>
    <dgm:cxn modelId="{364859F7-BFA5-477D-A1D2-62450E28EB0E}" type="presParOf" srcId="{58CEB3F0-3889-44AF-91B4-0D501F2A7C9C}" destId="{D91365E8-C9A1-4850-9510-F460B5D1562F}" srcOrd="1" destOrd="0" presId="urn:microsoft.com/office/officeart/2005/8/layout/vList6"/>
    <dgm:cxn modelId="{C363F285-F86C-4093-81F5-164FE5268ADB}" type="presParOf" srcId="{36E1C22F-9DC9-4C42-8494-F3F4899504C9}" destId="{2C396C2D-7966-4065-BA8F-5B7F8F5D4790}" srcOrd="1" destOrd="0" presId="urn:microsoft.com/office/officeart/2005/8/layout/vList6"/>
    <dgm:cxn modelId="{AAEB4A59-61C9-4EB5-83CE-86F097F4236B}" type="presParOf" srcId="{36E1C22F-9DC9-4C42-8494-F3F4899504C9}" destId="{0E4D0724-7408-4CBF-BA4E-1FEA7BE1A40E}" srcOrd="2" destOrd="0" presId="urn:microsoft.com/office/officeart/2005/8/layout/vList6"/>
    <dgm:cxn modelId="{1E47E5DC-6212-4729-9B30-8FDCBB00C2E3}" type="presParOf" srcId="{0E4D0724-7408-4CBF-BA4E-1FEA7BE1A40E}" destId="{4588202B-4561-44F2-B4F8-C6E59F761E34}" srcOrd="0" destOrd="0" presId="urn:microsoft.com/office/officeart/2005/8/layout/vList6"/>
    <dgm:cxn modelId="{27C7E3D7-0FF2-48F4-88DE-FA3028976CE1}" type="presParOf" srcId="{0E4D0724-7408-4CBF-BA4E-1FEA7BE1A40E}" destId="{BAAC5089-4AB0-4FD4-990E-E7B3AD475155}" srcOrd="1" destOrd="0" presId="urn:microsoft.com/office/officeart/2005/8/layout/vList6"/>
    <dgm:cxn modelId="{6EE5683A-2FF1-475A-A7E2-0D948B8709F5}" type="presParOf" srcId="{36E1C22F-9DC9-4C42-8494-F3F4899504C9}" destId="{03282753-A740-46BD-A854-922E3A4B1A04}" srcOrd="3" destOrd="0" presId="urn:microsoft.com/office/officeart/2005/8/layout/vList6"/>
    <dgm:cxn modelId="{5D703983-ABBA-4FF8-807B-DBAC96646205}" type="presParOf" srcId="{36E1C22F-9DC9-4C42-8494-F3F4899504C9}" destId="{EBF73FEA-45D4-46BC-9187-0B6BBFE081F6}" srcOrd="4" destOrd="0" presId="urn:microsoft.com/office/officeart/2005/8/layout/vList6"/>
    <dgm:cxn modelId="{13528048-3710-4AFF-9643-0EB62E75CE0B}" type="presParOf" srcId="{EBF73FEA-45D4-46BC-9187-0B6BBFE081F6}" destId="{8A092E4A-AF6D-4614-B303-5618B4E13A53}" srcOrd="0" destOrd="0" presId="urn:microsoft.com/office/officeart/2005/8/layout/vList6"/>
    <dgm:cxn modelId="{1902025F-68DA-460F-9ACE-0117E16405BC}" type="presParOf" srcId="{EBF73FEA-45D4-46BC-9187-0B6BBFE081F6}" destId="{46A7D976-A106-4479-B8C1-38E390D1804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D142E-9087-486D-AE99-C337C301F9D0}">
      <dsp:nvSpPr>
        <dsp:cNvPr id="0" name=""/>
        <dsp:cNvSpPr/>
      </dsp:nvSpPr>
      <dsp:spPr>
        <a:xfrm>
          <a:off x="-7008250" y="-1071387"/>
          <a:ext cx="8340373" cy="8340373"/>
        </a:xfrm>
        <a:prstGeom prst="blockArc">
          <a:avLst>
            <a:gd name="adj1" fmla="val 18900000"/>
            <a:gd name="adj2" fmla="val 2700000"/>
            <a:gd name="adj3" fmla="val 500"/>
          </a:avLst>
        </a:prstGeom>
        <a:noFill/>
        <a:ln w="25400" cap="flat" cmpd="sng" algn="ctr">
          <a:solidFill>
            <a:srgbClr val="4F81BD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121DF-F586-47CC-9F8B-61077E4FCB4F}">
      <dsp:nvSpPr>
        <dsp:cNvPr id="0" name=""/>
        <dsp:cNvSpPr/>
      </dsp:nvSpPr>
      <dsp:spPr>
        <a:xfrm>
          <a:off x="696971" y="476471"/>
          <a:ext cx="8104144" cy="953438"/>
        </a:xfrm>
        <a:prstGeom prst="rect">
          <a:avLst/>
        </a:prstGeom>
        <a:solidFill>
          <a:srgbClr val="1F497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6792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WIZJA</a:t>
          </a:r>
        </a:p>
      </dsp:txBody>
      <dsp:txXfrm>
        <a:off x="696971" y="476471"/>
        <a:ext cx="8104144" cy="953438"/>
      </dsp:txXfrm>
    </dsp:sp>
    <dsp:sp modelId="{32CD2B38-D7AF-4DD3-B657-F48E52D19161}">
      <dsp:nvSpPr>
        <dsp:cNvPr id="0" name=""/>
        <dsp:cNvSpPr/>
      </dsp:nvSpPr>
      <dsp:spPr>
        <a:xfrm>
          <a:off x="101071" y="357291"/>
          <a:ext cx="1191798" cy="119179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2CDA5-0FFB-478C-BA73-775F7A635AB7}">
      <dsp:nvSpPr>
        <dsp:cNvPr id="0" name=""/>
        <dsp:cNvSpPr/>
      </dsp:nvSpPr>
      <dsp:spPr>
        <a:xfrm>
          <a:off x="1243599" y="1906877"/>
          <a:ext cx="7557516" cy="953438"/>
        </a:xfrm>
        <a:prstGeom prst="rect">
          <a:avLst/>
        </a:prstGeom>
        <a:solidFill>
          <a:srgbClr val="1F497D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6792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CELE STRATEGICZNE</a:t>
          </a:r>
        </a:p>
      </dsp:txBody>
      <dsp:txXfrm>
        <a:off x="1243599" y="1906877"/>
        <a:ext cx="7557516" cy="953438"/>
      </dsp:txXfrm>
    </dsp:sp>
    <dsp:sp modelId="{94F12A85-DC69-464F-8737-27EED0215018}">
      <dsp:nvSpPr>
        <dsp:cNvPr id="0" name=""/>
        <dsp:cNvSpPr/>
      </dsp:nvSpPr>
      <dsp:spPr>
        <a:xfrm>
          <a:off x="647700" y="1787697"/>
          <a:ext cx="1191798" cy="119179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50000"/>
              <a:hueOff val="240958"/>
              <a:satOff val="-5040"/>
              <a:lumOff val="28042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BB874-7FD5-4F73-9F68-7A4A8A65EFB8}">
      <dsp:nvSpPr>
        <dsp:cNvPr id="0" name=""/>
        <dsp:cNvSpPr/>
      </dsp:nvSpPr>
      <dsp:spPr>
        <a:xfrm>
          <a:off x="1243599" y="3337283"/>
          <a:ext cx="7557516" cy="953438"/>
        </a:xfrm>
        <a:prstGeom prst="rect">
          <a:avLst/>
        </a:prstGeom>
        <a:solidFill>
          <a:srgbClr val="4F81B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6792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KIERUNKI DZIAŁAŃ</a:t>
          </a:r>
        </a:p>
      </dsp:txBody>
      <dsp:txXfrm>
        <a:off x="1243599" y="3337283"/>
        <a:ext cx="7557516" cy="953438"/>
      </dsp:txXfrm>
    </dsp:sp>
    <dsp:sp modelId="{779CC902-FBCA-493D-90E0-3A4924BD9587}">
      <dsp:nvSpPr>
        <dsp:cNvPr id="0" name=""/>
        <dsp:cNvSpPr/>
      </dsp:nvSpPr>
      <dsp:spPr>
        <a:xfrm>
          <a:off x="647700" y="3218103"/>
          <a:ext cx="1191798" cy="119179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50000"/>
              <a:hueOff val="240958"/>
              <a:satOff val="-5040"/>
              <a:lumOff val="28042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4442F-1E42-44AE-9FE6-01C128DF83C5}">
      <dsp:nvSpPr>
        <dsp:cNvPr id="0" name=""/>
        <dsp:cNvSpPr/>
      </dsp:nvSpPr>
      <dsp:spPr>
        <a:xfrm>
          <a:off x="696971" y="4767688"/>
          <a:ext cx="8104144" cy="953438"/>
        </a:xfrm>
        <a:prstGeom prst="rect">
          <a:avLst/>
        </a:prstGeom>
        <a:solidFill>
          <a:srgbClr val="1F497D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6792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PRZEDSIĘWZIĘCIA REWITALIZACYJNE </a:t>
          </a:r>
        </a:p>
      </dsp:txBody>
      <dsp:txXfrm>
        <a:off x="696971" y="4767688"/>
        <a:ext cx="8104144" cy="953438"/>
      </dsp:txXfrm>
    </dsp:sp>
    <dsp:sp modelId="{64E49458-FAC5-4F9E-8B74-2C1B0AE63FBA}">
      <dsp:nvSpPr>
        <dsp:cNvPr id="0" name=""/>
        <dsp:cNvSpPr/>
      </dsp:nvSpPr>
      <dsp:spPr>
        <a:xfrm>
          <a:off x="101071" y="4648509"/>
          <a:ext cx="1191798" cy="119179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50000"/>
              <a:hueOff val="120479"/>
              <a:satOff val="-2520"/>
              <a:lumOff val="14021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365E8-C9A1-4850-9510-F460B5D1562F}">
      <dsp:nvSpPr>
        <dsp:cNvPr id="0" name=""/>
        <dsp:cNvSpPr/>
      </dsp:nvSpPr>
      <dsp:spPr>
        <a:xfrm>
          <a:off x="2583556" y="1002"/>
          <a:ext cx="3870605" cy="1510844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Integracja społeczna i wzrost jakości życia mieszkańców.</a:t>
          </a:r>
          <a:endParaRPr lang="pl-PL" sz="1800" b="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583556" y="189858"/>
        <a:ext cx="3304039" cy="1133133"/>
      </dsp:txXfrm>
    </dsp:sp>
    <dsp:sp modelId="{3C43F1AA-D1E8-4F8C-9A2D-FE8D30921416}">
      <dsp:nvSpPr>
        <dsp:cNvPr id="0" name=""/>
        <dsp:cNvSpPr/>
      </dsp:nvSpPr>
      <dsp:spPr>
        <a:xfrm>
          <a:off x="3152" y="43587"/>
          <a:ext cx="2580403" cy="14256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/>
            <a:t>CEL STRATEGICZNY 1</a:t>
          </a:r>
          <a:endParaRPr lang="pl-PL" sz="1800" b="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2748" y="113183"/>
        <a:ext cx="2441211" cy="1286482"/>
      </dsp:txXfrm>
    </dsp:sp>
    <dsp:sp modelId="{BAAC5089-4AB0-4FD4-990E-E7B3AD475155}">
      <dsp:nvSpPr>
        <dsp:cNvPr id="0" name=""/>
        <dsp:cNvSpPr/>
      </dsp:nvSpPr>
      <dsp:spPr>
        <a:xfrm>
          <a:off x="2552447" y="1677125"/>
          <a:ext cx="3874389" cy="1425674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Poprawa jakości przestrzeni miejskiej i infrastruktury.</a:t>
          </a:r>
          <a:endParaRPr lang="pl-PL" sz="1800" b="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552447" y="1855334"/>
        <a:ext cx="3339761" cy="1069256"/>
      </dsp:txXfrm>
    </dsp:sp>
    <dsp:sp modelId="{4588202B-4561-44F2-B4F8-C6E59F761E34}">
      <dsp:nvSpPr>
        <dsp:cNvPr id="0" name=""/>
        <dsp:cNvSpPr/>
      </dsp:nvSpPr>
      <dsp:spPr>
        <a:xfrm>
          <a:off x="0" y="1654414"/>
          <a:ext cx="2582926" cy="14256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/>
            <a:t>CEL STRATEGICZNY 2</a:t>
          </a:r>
          <a:endParaRPr lang="pl-PL" sz="1800" b="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9596" y="1724010"/>
        <a:ext cx="2443734" cy="1286482"/>
      </dsp:txXfrm>
    </dsp:sp>
    <dsp:sp modelId="{46A7D976-A106-4479-B8C1-38E390D1804D}">
      <dsp:nvSpPr>
        <dsp:cNvPr id="0" name=""/>
        <dsp:cNvSpPr/>
      </dsp:nvSpPr>
      <dsp:spPr>
        <a:xfrm>
          <a:off x="2582926" y="3222656"/>
          <a:ext cx="3874389" cy="1425674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Wzrost jakości środowiska naturalnego i odporność na zmiany klimatyczne.</a:t>
          </a:r>
          <a:endParaRPr lang="pl-PL" sz="1600" b="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582926" y="3400865"/>
        <a:ext cx="3339761" cy="1069256"/>
      </dsp:txXfrm>
    </dsp:sp>
    <dsp:sp modelId="{8A092E4A-AF6D-4614-B303-5618B4E13A53}">
      <dsp:nvSpPr>
        <dsp:cNvPr id="0" name=""/>
        <dsp:cNvSpPr/>
      </dsp:nvSpPr>
      <dsp:spPr>
        <a:xfrm>
          <a:off x="0" y="3222656"/>
          <a:ext cx="2582926" cy="14256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/>
            <a:t>CEL STRATEGICZNY 3</a:t>
          </a:r>
          <a:endParaRPr lang="pl-PL" sz="1800" b="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9596" y="3292252"/>
        <a:ext cx="2443734" cy="1286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r>
              <a:rPr lang="pl-PL" dirty="0"/>
              <a:t>GPR Ozimek 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620B031D-94B9-4B5B-B7AB-05A824F2B3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34459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r>
              <a:rPr lang="pl-PL" dirty="0"/>
              <a:t>GPR Ozimek </a:t>
            </a:r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3B76582D-C349-438A-95B6-BF08BEE583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369607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B7D8-927B-4B16-BFA1-8DB2FE91DE54}" type="datetimeFigureOut">
              <a:rPr lang="pl-PL" smtClean="0"/>
              <a:pPr/>
              <a:t>22.08.2025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987C-E227-4A2E-AABD-8DC58AA66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0344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B7D8-927B-4B16-BFA1-8DB2FE91DE54}" type="datetimeFigureOut">
              <a:rPr lang="pl-PL" smtClean="0"/>
              <a:pPr/>
              <a:t>22.08.2025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987C-E227-4A2E-AABD-8DC58AA66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087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B7D8-927B-4B16-BFA1-8DB2FE91DE54}" type="datetimeFigureOut">
              <a:rPr lang="pl-PL" smtClean="0"/>
              <a:pPr/>
              <a:t>22.08.2025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987C-E227-4A2E-AABD-8DC58AA66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0123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0BB7D8-927B-4B16-BFA1-8DB2FE91DE54}" type="datetimeFigureOut">
              <a:rPr lang="pl-PL" smtClean="0"/>
              <a:pPr/>
              <a:t>22.08.2025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B987C-E227-4A2E-AABD-8DC58AA661B9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Picture 3" descr="C:\Users\Ola\Desktop\slajdy CIESZLAB 2.jpg">
            <a:extLst>
              <a:ext uri="{FF2B5EF4-FFF2-40B4-BE49-F238E27FC236}">
                <a16:creationId xmlns:a16="http://schemas.microsoft.com/office/drawing/2014/main" id="{26D9CEFA-4190-472C-81A1-6071ADF5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108" y="6769"/>
            <a:ext cx="9140131" cy="685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209E6595-52F3-4DD0-B40D-8AEE90E05397}"/>
              </a:ext>
            </a:extLst>
          </p:cNvPr>
          <p:cNvSpPr txBox="1">
            <a:spLocks/>
          </p:cNvSpPr>
          <p:nvPr/>
        </p:nvSpPr>
        <p:spPr bwMode="auto">
          <a:xfrm>
            <a:off x="0" y="-171400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0" tIns="720000" rIns="54000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solidFill>
                <a:srgbClr val="00469C"/>
              </a:solidFill>
              <a:latin typeface="Poppins" pitchFamily="50" charset="-18"/>
              <a:cs typeface="Poppins" pitchFamily="50" charset="-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>
              <a:latin typeface="Calibri Light" panose="020F0302020204030204" pitchFamily="34" charset="0"/>
            </a:endParaRPr>
          </a:p>
        </p:txBody>
      </p:sp>
      <p:sp>
        <p:nvSpPr>
          <p:cNvPr id="10" name="TextBox 31">
            <a:extLst>
              <a:ext uri="{FF2B5EF4-FFF2-40B4-BE49-F238E27FC236}">
                <a16:creationId xmlns:a16="http://schemas.microsoft.com/office/drawing/2014/main" id="{06C454E6-8DEC-4B5C-BFCD-0475443040DF}"/>
              </a:ext>
            </a:extLst>
          </p:cNvPr>
          <p:cNvSpPr txBox="1"/>
          <p:nvPr/>
        </p:nvSpPr>
        <p:spPr>
          <a:xfrm>
            <a:off x="23108" y="1059505"/>
            <a:ext cx="9140131" cy="1071402"/>
          </a:xfrm>
          <a:prstGeom prst="rect">
            <a:avLst/>
          </a:prstGeom>
          <a:noFill/>
        </p:spPr>
        <p:txBody>
          <a:bodyPr wrap="square" lIns="1080000" tIns="0" rIns="1080000" bIns="360000" rtlCol="0">
            <a:spAutoFit/>
          </a:bodyPr>
          <a:lstStyle/>
          <a:p>
            <a:pPr>
              <a:spcBef>
                <a:spcPts val="1200"/>
              </a:spcBef>
            </a:pPr>
            <a:endParaRPr lang="pl-PL" dirty="0">
              <a:latin typeface="Calibri Light" panose="020F0302020204030204" pitchFamily="34" charset="0"/>
            </a:endParaRPr>
          </a:p>
          <a:p>
            <a:pPr>
              <a:spcBef>
                <a:spcPts val="1200"/>
              </a:spcBef>
            </a:pPr>
            <a:endParaRPr lang="pl-P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062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B7D8-927B-4B16-BFA1-8DB2FE91DE54}" type="datetimeFigureOut">
              <a:rPr lang="pl-PL" smtClean="0"/>
              <a:pPr/>
              <a:t>22.08.2025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987C-E227-4A2E-AABD-8DC58AA66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454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B7D8-927B-4B16-BFA1-8DB2FE91DE54}" type="datetimeFigureOut">
              <a:rPr lang="pl-PL" smtClean="0"/>
              <a:pPr/>
              <a:t>22.08.2025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987C-E227-4A2E-AABD-8DC58AA66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302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B7D8-927B-4B16-BFA1-8DB2FE91DE54}" type="datetimeFigureOut">
              <a:rPr lang="pl-PL" smtClean="0"/>
              <a:pPr/>
              <a:t>22.08.2025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987C-E227-4A2E-AABD-8DC58AA66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756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B7D8-927B-4B16-BFA1-8DB2FE91DE54}" type="datetimeFigureOut">
              <a:rPr lang="pl-PL" smtClean="0"/>
              <a:pPr/>
              <a:t>22.08.2025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987C-E227-4A2E-AABD-8DC58AA66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981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B7D8-927B-4B16-BFA1-8DB2FE91DE54}" type="datetimeFigureOut">
              <a:rPr lang="pl-PL" smtClean="0"/>
              <a:pPr/>
              <a:t>22.08.2025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987C-E227-4A2E-AABD-8DC58AA66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706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B7D8-927B-4B16-BFA1-8DB2FE91DE54}" type="datetimeFigureOut">
              <a:rPr lang="pl-PL" smtClean="0"/>
              <a:pPr/>
              <a:t>22.08.2025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987C-E227-4A2E-AABD-8DC58AA66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670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B7D8-927B-4B16-BFA1-8DB2FE91DE54}" type="datetimeFigureOut">
              <a:rPr lang="pl-PL" smtClean="0"/>
              <a:pPr/>
              <a:t>22.08.2025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987C-E227-4A2E-AABD-8DC58AA66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075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B7D8-927B-4B16-BFA1-8DB2FE91DE54}" type="datetimeFigureOut">
              <a:rPr lang="pl-PL" smtClean="0"/>
              <a:pPr/>
              <a:t>22.08.2025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987C-E227-4A2E-AABD-8DC58AA66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179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B7D8-927B-4B16-BFA1-8DB2FE91DE54}" type="datetimeFigureOut">
              <a:rPr lang="pl-PL" smtClean="0"/>
              <a:pPr/>
              <a:t>22.08.2025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987C-E227-4A2E-AABD-8DC58AA66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702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BB7D8-927B-4B16-BFA1-8DB2FE91DE54}" type="datetimeFigureOut">
              <a:rPr lang="pl-PL" smtClean="0"/>
              <a:pPr/>
              <a:t>22.08.2025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B987C-E227-4A2E-AABD-8DC58AA66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213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B0BB7D8-927B-4B16-BFA1-8DB2FE91DE54}" type="datetimeFigureOut">
              <a:rPr lang="pl-PL" smtClean="0"/>
              <a:pPr/>
              <a:t>22.08.2025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65B987C-E227-4A2E-AABD-8DC58AA66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420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32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dtytuł 2"/>
          <p:cNvSpPr txBox="1">
            <a:spLocks/>
          </p:cNvSpPr>
          <p:nvPr/>
        </p:nvSpPr>
        <p:spPr>
          <a:xfrm>
            <a:off x="5268305" y="3338264"/>
            <a:ext cx="3154700" cy="914387"/>
          </a:xfrm>
          <a:prstGeom prst="rect">
            <a:avLst/>
          </a:prstGeom>
        </p:spPr>
        <p:txBody>
          <a:bodyPr vert="horz" lIns="502857" tIns="228571" rIns="457143" bIns="0" rtlCol="0">
            <a:noAutofit/>
          </a:bodyPr>
          <a:lstStyle/>
          <a:p>
            <a:pPr lvl="0">
              <a:defRPr/>
            </a:pPr>
            <a:endParaRPr lang="pl-PL" b="1" dirty="0">
              <a:solidFill>
                <a:srgbClr val="CDD1DD"/>
              </a:solidFill>
              <a:latin typeface="Brother 1816" pitchFamily="50" charset="0"/>
            </a:endParaRPr>
          </a:p>
        </p:txBody>
      </p:sp>
      <p:sp>
        <p:nvSpPr>
          <p:cNvPr id="21" name="Schemat blokowy: proces 20"/>
          <p:cNvSpPr/>
          <p:nvPr/>
        </p:nvSpPr>
        <p:spPr>
          <a:xfrm>
            <a:off x="6220250" y="4043622"/>
            <a:ext cx="502857" cy="22857"/>
          </a:xfrm>
          <a:prstGeom prst="flowChartProcess">
            <a:avLst/>
          </a:prstGeom>
          <a:solidFill>
            <a:srgbClr val="CDD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000" rtlCol="0" anchor="ctr"/>
          <a:lstStyle/>
          <a:p>
            <a:pPr algn="ctr"/>
            <a:endParaRPr lang="pl-PL" sz="1143" dirty="0">
              <a:solidFill>
                <a:srgbClr val="1B27B9"/>
              </a:solidFill>
            </a:endParaRPr>
          </a:p>
        </p:txBody>
      </p:sp>
      <p:pic>
        <p:nvPicPr>
          <p:cNvPr id="7" name="Obraz 6" descr="P_1-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45" y="766514"/>
            <a:ext cx="9145290" cy="5143500"/>
          </a:xfrm>
          <a:prstGeom prst="rect">
            <a:avLst/>
          </a:prstGeom>
        </p:spPr>
      </p:pic>
      <p:sp>
        <p:nvSpPr>
          <p:cNvPr id="11" name="Tytuł 1"/>
          <p:cNvSpPr>
            <a:spLocks noGrp="1"/>
          </p:cNvSpPr>
          <p:nvPr>
            <p:ph type="ctrTitle"/>
          </p:nvPr>
        </p:nvSpPr>
        <p:spPr>
          <a:xfrm>
            <a:off x="0" y="660376"/>
            <a:ext cx="9144000" cy="2205995"/>
          </a:xfrm>
        </p:spPr>
        <p:txBody>
          <a:bodyPr vert="horz" lIns="617143" tIns="2080000" rIns="617143" bIns="0" rtlCol="0" anchor="b">
            <a:noAutofit/>
          </a:bodyPr>
          <a:lstStyle/>
          <a:p>
            <a:r>
              <a:rPr lang="pl-PL" sz="1524" b="1" dirty="0">
                <a:solidFill>
                  <a:schemeClr val="bg1"/>
                </a:solidFill>
                <a:latin typeface="Brother 1816" pitchFamily="50" charset="0"/>
              </a:rPr>
              <a:t>Przemyśl, 2025</a:t>
            </a: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0" y="5120616"/>
            <a:ext cx="9144000" cy="880134"/>
          </a:xfrm>
          <a:prstGeom prst="rect">
            <a:avLst/>
          </a:prstGeom>
        </p:spPr>
        <p:txBody>
          <a:bodyPr vert="horz" lIns="502857" tIns="0" rIns="525714" bIns="571429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pl-PL" sz="1143" b="1" dirty="0">
                <a:solidFill>
                  <a:schemeClr val="bg1"/>
                </a:solidFill>
                <a:latin typeface="Brother 1816" pitchFamily="50" charset="0"/>
                <a:ea typeface="+mj-ea"/>
                <a:cs typeface="+mj-cs"/>
              </a:rPr>
              <a:t>WWW.DELTAPARTNER.EU</a:t>
            </a:r>
          </a:p>
        </p:txBody>
      </p:sp>
      <p:sp>
        <p:nvSpPr>
          <p:cNvPr id="13" name="Podtytuł 2"/>
          <p:cNvSpPr txBox="1">
            <a:spLocks/>
          </p:cNvSpPr>
          <p:nvPr/>
        </p:nvSpPr>
        <p:spPr>
          <a:xfrm>
            <a:off x="101176" y="2958384"/>
            <a:ext cx="8734430" cy="1094587"/>
          </a:xfrm>
          <a:prstGeom prst="rect">
            <a:avLst/>
          </a:prstGeom>
        </p:spPr>
        <p:txBody>
          <a:bodyPr vert="horz" lIns="617143" tIns="228571" rIns="617143" bIns="228571" rtlCol="0">
            <a:noAutofit/>
          </a:bodyPr>
          <a:lstStyle/>
          <a:p>
            <a:pPr algn="ctr">
              <a:defRPr/>
            </a:pPr>
            <a:r>
              <a:rPr lang="pl-PL" sz="2800" b="1" dirty="0">
                <a:solidFill>
                  <a:schemeClr val="bg1"/>
                </a:solidFill>
                <a:latin typeface="Brother 1816" pitchFamily="50" charset="0"/>
              </a:rPr>
              <a:t>Gminny Program Rewitalizacji </a:t>
            </a:r>
          </a:p>
          <a:p>
            <a:pPr algn="ctr">
              <a:defRPr/>
            </a:pPr>
            <a:r>
              <a:rPr lang="pl-PL" sz="2800" b="1" dirty="0">
                <a:solidFill>
                  <a:schemeClr val="bg1"/>
                </a:solidFill>
                <a:latin typeface="Brother 1816" pitchFamily="50" charset="0"/>
              </a:rPr>
              <a:t>Miasta Przemyśla </a:t>
            </a:r>
          </a:p>
          <a:p>
            <a:pPr algn="ctr">
              <a:defRPr/>
            </a:pPr>
            <a:r>
              <a:rPr lang="pl-PL" sz="2800" b="1" dirty="0">
                <a:solidFill>
                  <a:schemeClr val="bg1"/>
                </a:solidFill>
                <a:latin typeface="Brother 1816" pitchFamily="50" charset="0"/>
              </a:rPr>
              <a:t>na lata 2024-2030</a:t>
            </a:r>
          </a:p>
          <a:p>
            <a:pPr lvl="0" algn="ctr">
              <a:defRPr/>
            </a:pPr>
            <a:endParaRPr lang="pl-PL" sz="2413" b="1" dirty="0">
              <a:solidFill>
                <a:schemeClr val="bg1"/>
              </a:solidFill>
              <a:latin typeface="Brother 1816" pitchFamily="50" charset="0"/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5815914" y="4726868"/>
            <a:ext cx="3265220" cy="676927"/>
          </a:xfrm>
          <a:prstGeom prst="rect">
            <a:avLst/>
          </a:prstGeom>
        </p:spPr>
        <p:txBody>
          <a:bodyPr vert="horz" lIns="617143" tIns="228571" rIns="617143" bIns="228571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l-PL" sz="1524" b="1" dirty="0">
                <a:solidFill>
                  <a:schemeClr val="bg1"/>
                </a:solidFill>
                <a:latin typeface="Brother 1816" pitchFamily="50" charset="0"/>
                <a:ea typeface="+mj-ea"/>
                <a:cs typeface="+mj-cs"/>
              </a:rPr>
              <a:t>Bartosz Tyrna</a:t>
            </a:r>
          </a:p>
        </p:txBody>
      </p:sp>
      <p:sp>
        <p:nvSpPr>
          <p:cNvPr id="15" name="Schemat blokowy: proces 14"/>
          <p:cNvSpPr/>
          <p:nvPr/>
        </p:nvSpPr>
        <p:spPr>
          <a:xfrm>
            <a:off x="4320571" y="2958384"/>
            <a:ext cx="502857" cy="22857"/>
          </a:xfrm>
          <a:prstGeom prst="flowChartProcess">
            <a:avLst/>
          </a:prstGeom>
          <a:solidFill>
            <a:srgbClr val="CDD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000" rtlCol="0" anchor="ctr"/>
          <a:lstStyle/>
          <a:p>
            <a:pPr algn="ctr"/>
            <a:endParaRPr lang="pl-PL" sz="1143" dirty="0">
              <a:solidFill>
                <a:srgbClr val="1B27B9"/>
              </a:solidFill>
            </a:endParaRPr>
          </a:p>
        </p:txBody>
      </p:sp>
      <p:sp>
        <p:nvSpPr>
          <p:cNvPr id="10" name="Podtytuł 2"/>
          <p:cNvSpPr txBox="1">
            <a:spLocks/>
          </p:cNvSpPr>
          <p:nvPr/>
        </p:nvSpPr>
        <p:spPr>
          <a:xfrm>
            <a:off x="101176" y="3397572"/>
            <a:ext cx="9144000" cy="740081"/>
          </a:xfrm>
          <a:prstGeom prst="rect">
            <a:avLst/>
          </a:prstGeom>
        </p:spPr>
        <p:txBody>
          <a:bodyPr vert="horz" lIns="617143" tIns="228571" rIns="617143" bIns="228571" rtlCol="0">
            <a:noAutofit/>
          </a:bodyPr>
          <a:lstStyle/>
          <a:p>
            <a:pPr lvl="0" algn="ctr">
              <a:defRPr/>
            </a:pPr>
            <a:endParaRPr lang="pl-PL" sz="2413" b="1" dirty="0">
              <a:solidFill>
                <a:schemeClr val="bg1"/>
              </a:solidFill>
              <a:latin typeface="Brother 1816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353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" y="0"/>
            <a:ext cx="9208655" cy="538480"/>
          </a:xfrm>
          <a:solidFill>
            <a:srgbClr val="23325D"/>
          </a:solidFill>
        </p:spPr>
        <p:txBody>
          <a:bodyPr/>
          <a:lstStyle/>
          <a:p>
            <a:r>
              <a:rPr lang="pl-PL" sz="2800" b="1" kern="10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Problemy rozwojowe obszaru rewitalizacji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283682"/>
              </p:ext>
            </p:extLst>
          </p:nvPr>
        </p:nvGraphicFramePr>
        <p:xfrm>
          <a:off x="64655" y="607386"/>
          <a:ext cx="9143999" cy="6250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1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5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7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31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Problem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1" marR="318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Przyczyna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1" marR="31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Skutek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1" marR="31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Potrzeby i wyzwania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1" marR="31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7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Niekorzystna sytuacja demograficzna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1" marR="318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Starzenie się populacji, odpływ młodych ludzi do większych, niski wskaźnik urodzeń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1" marR="31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Zmniejszenie liczby mieszkańców, spadek liczby dzieci w placówkach edukacyjnych, osłabienie lokalnej gospodarki i rynku pracy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1" marR="31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Wspieranie polityki prorodzinnej i programów mieszkaniowych, tworzenie atrakcyjnych warunków dla młodych mieszkańców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1" marR="31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23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Zwiększony poziom bezrobocia, i długotrwałe wykluczenie z rynku pracy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1" marR="318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Niedopasowanie systemu edukacji do potrzeb rynku, odpływ młodych mieszkańców ze względu na ograniczone oferty rynku pracy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1" marR="31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Utrwalanie się problemu ubóstwa i wykluczenia społecznego, zwiększone obciążenie systemu pomocy społecznej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1" marR="31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Tworzenie programów aktywizacji zawodowej, przyciąganie inwestorów i wspieranie lokalnej przedsiębiorczości, rozwój szkoleń zawodowych dostosowanych do rynku pracy, tworzenie zróżnicowanej oferty wsparcia (w tym integracyjnej) dla osób zagrożonych wykluczeniem społecznym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1" marR="31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64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Niedostosowanie budynków oraz ich niska dostępność dla osób o szczególnych potrzebach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1" marR="318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Niedostateczne środki na inwestycje w modernizację budynków 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1" marR="31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Pogorszenie komfortu życia mieszkańców, problemy z dostępnością dla osób niepełnosprawnych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1" marR="31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Zwiększenie dostępności zarówno budynków jak i przestrzeni publicznych dla osób o szczególnych potrzebach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1" marR="31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9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Problemy transportowe w szczególności w zakresie komunikacji rowerowej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Niedostatecznie rozwinięta sieć dróg i ścieżek rowerowych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Przeciążenie ruchem samochodowym w centrum, utrudnienia w codziennym funkcjonowaniu mieszkańców, zwiększone zanieczyszczenie powietrza i hałas komunikacyjny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Poprawa infrastruktury transportu publicznego, rozwój tras rowerowych i pieszych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93195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82863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944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" y="0"/>
            <a:ext cx="9208655" cy="538480"/>
          </a:xfrm>
          <a:solidFill>
            <a:srgbClr val="23325D"/>
          </a:solidFill>
        </p:spPr>
        <p:txBody>
          <a:bodyPr/>
          <a:lstStyle/>
          <a:p>
            <a:r>
              <a:rPr lang="pl-PL" sz="2800" b="1" kern="10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Problemy rozwojowe obszaru rewitalizacji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288054"/>
              </p:ext>
            </p:extLst>
          </p:nvPr>
        </p:nvGraphicFramePr>
        <p:xfrm>
          <a:off x="0" y="538480"/>
          <a:ext cx="9208655" cy="63195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8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5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4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Problem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1" marR="318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Przyczyna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1" marR="31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Skutek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1" marR="31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Potrzeby i wyzwania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81" marR="31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64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Niewykorzystany potencjał turystyczny i kulturalny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Niska jakość przestrzeni publicznych, niedostateczne wykorzystanie dziedzictwa historycznego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Spadek atrakcyjności miasta dla inwestorów i mieszkańców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Rewitalizacja przestrzeni publicznych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2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Niska jakość terenów zielonych i miejsc rekreacji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Przeciętna liczba parków i skwerów w obszarze rewitalizacji, dominacja terenów zabudowanych i zabetonowanych przestrzeni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Ograniczone możliwości rekreacyjne dla mieszkańców, pogorszenie jakości powietrza i mikroklimatu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Tworzenie nowych terenów zielonych i rekreacyjnych, modernizacja istniejących parków i skwerów oraz atrakcyjnych przestrzeni publicznych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33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Zanieczyszczenie powietrza i hałas komunikacyjny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Wysokie natężenie ruchu samochodowego, niska efektywność energetyczna budynków, spalanie paliw stałych w gospodarstwach domowych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Pogorszenie jakości życia mieszkańców, przekroczeń norm jakości środowiska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Rozwój transportu ekologicznego, wspieranie wymiany źródeł ogrzewania na ekologiczne, stosowanie energooszczędnych technologii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82863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332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1"/>
            <a:ext cx="9144000" cy="660400"/>
          </a:xfrm>
          <a:prstGeom prst="rect">
            <a:avLst/>
          </a:prstGeom>
          <a:solidFill>
            <a:srgbClr val="23325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kern="10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Logika procesu rewitalizacji GPR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429387"/>
            <a:ext cx="8229600" cy="4525963"/>
          </a:xfrm>
        </p:spPr>
        <p:txBody>
          <a:bodyPr/>
          <a:lstStyle/>
          <a:p>
            <a:pPr lvl="0">
              <a:buNone/>
            </a:pPr>
            <a:endParaRPr lang="pl-PL" dirty="0"/>
          </a:p>
          <a:p>
            <a:endParaRPr lang="en-GB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777361"/>
              </p:ext>
            </p:extLst>
          </p:nvPr>
        </p:nvGraphicFramePr>
        <p:xfrm>
          <a:off x="254000" y="660401"/>
          <a:ext cx="8890000" cy="619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6283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1112363"/>
            <a:ext cx="9144000" cy="5745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1"/>
            <a:ext cx="9144000" cy="879566"/>
          </a:xfrm>
          <a:prstGeom prst="rect">
            <a:avLst/>
          </a:prstGeom>
          <a:solidFill>
            <a:srgbClr val="23325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kern="10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Wizja obszaru rewitalizacji </a:t>
            </a:r>
          </a:p>
        </p:txBody>
      </p:sp>
      <p:pic>
        <p:nvPicPr>
          <p:cNvPr id="9" name="Picture 2" descr="C:\Users\Ola\Desktop\kształt biały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132367" y="5913832"/>
            <a:ext cx="891611" cy="889932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1729C7D-5341-0070-5879-8C1A3013F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09"/>
          <a:stretch/>
        </p:blipFill>
        <p:spPr bwMode="auto">
          <a:xfrm>
            <a:off x="433755" y="902567"/>
            <a:ext cx="7020781" cy="5844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2121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1112363"/>
            <a:ext cx="9144000" cy="5745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0"/>
            <a:ext cx="9144000" cy="887867"/>
          </a:xfrm>
          <a:prstGeom prst="rect">
            <a:avLst/>
          </a:prstGeom>
          <a:solidFill>
            <a:srgbClr val="23325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kern="10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Układ celów strategicznych GPR</a:t>
            </a: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19162"/>
              </p:ext>
            </p:extLst>
          </p:nvPr>
        </p:nvGraphicFramePr>
        <p:xfrm>
          <a:off x="1172844" y="1548267"/>
          <a:ext cx="6457315" cy="464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C:\Users\Ola\Desktop\kształt biały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8132367" y="5913832"/>
            <a:ext cx="891611" cy="889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6283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1"/>
            <a:ext cx="9144000" cy="548640"/>
          </a:xfrm>
          <a:prstGeom prst="rect">
            <a:avLst/>
          </a:prstGeom>
          <a:solidFill>
            <a:srgbClr val="23325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kern="10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Zestawienie pozycji projektowych do GPR Miasta Przemyśla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201168"/>
              </p:ext>
            </p:extLst>
          </p:nvPr>
        </p:nvGraphicFramePr>
        <p:xfrm>
          <a:off x="1" y="548641"/>
          <a:ext cx="9143999" cy="6309358"/>
        </p:xfrm>
        <a:graphic>
          <a:graphicData uri="http://schemas.openxmlformats.org/drawingml/2006/table">
            <a:tbl>
              <a:tblPr firstRow="1" firstCol="1" bandRow="1"/>
              <a:tblGrid>
                <a:gridCol w="568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2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7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45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86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Nr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Nazwa projektu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Wnioskodawca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Lokalizacja przedsięwzięcia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Adaptacja budynku Synagogi </a:t>
                      </a:r>
                      <a:r>
                        <a:rPr lang="pl-PL" sz="18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Scheinbacha</a:t>
                      </a: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w Przemyślu na potrzeby ośrodka kulturalno-edukacyjnego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Fundacja Ochrony Dziedzictwa Żydowskiego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Przemyśl, ul. Słowackiego 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3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Mosty wielu pokoleń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Gmina Miejska Przemyśl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Most kolejowy przy Jagiellońskiej i Sportowej w Przemyślu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34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Niech plac rybi się ożywi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Gmina Miejska Przemyśl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Rybi Plac w Przemyślu wraz z najbliższym otoczeniem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5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Rowerowa jagiellońska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Gmina Miejska Przemyśl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Teren od Mostu kolejowego ul. Sportowa do ulicy Juliusza Słowackiego i ul. Mnisza w Przemyślu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457372"/>
                  </a:ext>
                </a:extLst>
              </a:tr>
              <a:tr h="10508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Park pełen życia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Gmina Miejska Przemyśl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Dawna Synagoga przy Juliusza Słowackiego w Przemyślu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054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978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1"/>
            <a:ext cx="9144000" cy="548640"/>
          </a:xfrm>
          <a:prstGeom prst="rect">
            <a:avLst/>
          </a:prstGeom>
          <a:solidFill>
            <a:srgbClr val="23325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kern="10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Zestawienie pozycji projektowych do GPR Miasta Przemyśla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141494"/>
              </p:ext>
            </p:extLst>
          </p:nvPr>
        </p:nvGraphicFramePr>
        <p:xfrm>
          <a:off x="1" y="531250"/>
          <a:ext cx="9143999" cy="6326749"/>
        </p:xfrm>
        <a:graphic>
          <a:graphicData uri="http://schemas.openxmlformats.org/drawingml/2006/table">
            <a:tbl>
              <a:tblPr firstRow="1" firstCol="1" bandRow="1"/>
              <a:tblGrid>
                <a:gridCol w="568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5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82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Nr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Nazwa projektu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Wnioskodawca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Lokalizacja przedsięwzięcia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9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Remont i przebudowa dachu budynku głównego Przemyskiej Biblioteki Publicznej im. Ignacego Krasickiego w Przemyślu przy ul. Grodzkiej 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Przemyska Biblioteka Publiczna im. Ignacego Krasickiego w Przemyślu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Przemyska Biblioteka Publiczna im. Ignacego Krasickiego w Przemyślu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23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Zagospodarowanie mieszkania będącego w zasobach miasta znajdującego się w budynku zlokalizowanym</a:t>
                      </a:r>
                      <a:r>
                        <a:rPr lang="pl-P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wyznaczonym obszarze rewitalizacji – poprzez remont mieszkania i sprowadzenie rodziny repatriantów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Gmina Miejska Przemyśl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ul. Smolki 13/7, 37 – 700 Przemyśl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1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Rewitalizacja budynku I LO im. Juliusza Słowackiego wraz z poprawą dostępności. Zwiększenie dostępności przestrzeni przy I LO im. Juliusza Słowackiego, jako miejsca aktywnej rekreacji – adaptacja przestrzeni do potrzeb lokalnej społeczności oraz uczniów szkoły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Gmina Miejska Przemyśl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ul. Słowackiego 21 , I Liceum Ogólnokształcące im. Juliusza Słowackiego 21, 37-700 Przemyśl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969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1"/>
            <a:ext cx="9144000" cy="548640"/>
          </a:xfrm>
          <a:prstGeom prst="rect">
            <a:avLst/>
          </a:prstGeom>
          <a:solidFill>
            <a:srgbClr val="23325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kern="10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Zestawienie pozycji projektowych do GPR Miasta Przemyśla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834095"/>
              </p:ext>
            </p:extLst>
          </p:nvPr>
        </p:nvGraphicFramePr>
        <p:xfrm>
          <a:off x="1" y="548641"/>
          <a:ext cx="9143999" cy="6309357"/>
        </p:xfrm>
        <a:graphic>
          <a:graphicData uri="http://schemas.openxmlformats.org/drawingml/2006/table">
            <a:tbl>
              <a:tblPr firstRow="1" firstCol="1" bandRow="1"/>
              <a:tblGrid>
                <a:gridCol w="568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9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3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6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Nr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Nazwa projektu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Wnioskodawca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Lokalizacja przedsięwzięcia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Rewitalizacja Bramy Rycerskiej przy Placu Dominikańskim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Gmina Miejska Przemyśl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Plac Dominikański 2,  37-700 Przemyśl działka nr 1136/2,   obręb 207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7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Otwarta Brama Rycerska – Przestrzeń dla każdego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Gmina Miejska Przemyśl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 Dominikański 2,  37-700 Przemyśl działka nr 1136/2,   obręb 207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7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Witalny TARAS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Gmina Miejska Przemyśl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Wybrzeże Ojca Świętego Jana Pawła II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40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Stań się dietetykiem dla swojej rodziny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osoba fizyczna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Centrum Aktywizacji Społecznej w Przemyślu.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7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„Czas na relaks” – stworzenie miejsca rekreacyjnego na terenie szkoły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Gmina Miejska Przemyśl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ul. </a:t>
                      </a:r>
                      <a:r>
                        <a:rPr lang="pl-PL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Władycze</a:t>
                      </a: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5, 37-700 Przemyśl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500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1"/>
            <a:ext cx="9144000" cy="548640"/>
          </a:xfrm>
          <a:prstGeom prst="rect">
            <a:avLst/>
          </a:prstGeom>
          <a:solidFill>
            <a:srgbClr val="23325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kern="10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Zestawienie pozycji projektowych do GPR Miasta Przemyśla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013869"/>
              </p:ext>
            </p:extLst>
          </p:nvPr>
        </p:nvGraphicFramePr>
        <p:xfrm>
          <a:off x="1" y="548642"/>
          <a:ext cx="9143999" cy="6309358"/>
        </p:xfrm>
        <a:graphic>
          <a:graphicData uri="http://schemas.openxmlformats.org/drawingml/2006/table">
            <a:tbl>
              <a:tblPr firstRow="1" firstCol="1" bandRow="1"/>
              <a:tblGrid>
                <a:gridCol w="568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9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3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5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Nr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Nazwa projektu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Wnioskodawca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Lokalizacja przedsięwzięcia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9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Aktywna jedynka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Gmina Miejska Przemyśl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ul. Sienkiewicza 3, 37-700 Przemyśl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66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Warsztaty rękodzielnicze dla dzieci w wieku 7-14 lat z obszaru objętego rewitalizacją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Przedsiębiorstwo Społeczne Warsztatowo Sp. z.o.o.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ul. Asnyka 6, 37-700 Przemyśl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52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Warsztaty rękodzielnicze dla seniorów z obszaru objętego rewitalizacją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Przedsiębiorstwo Społeczne Warsztatowo Sp. z.o.o.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ul. Asnyka 6, 37-700 Przemyśl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59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Warsztaty rękodzielnicze dla młodzieży w wieku  10 - 19 lat z obszaru objętego rewitalizacją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Przedsiębiorstwo Społeczne Warsztatowo Sp. z.o.o.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ul. Asnyka 6, 37-700 Przemyśl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806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1"/>
            <a:ext cx="9144000" cy="548640"/>
          </a:xfrm>
          <a:prstGeom prst="rect">
            <a:avLst/>
          </a:prstGeom>
          <a:solidFill>
            <a:srgbClr val="23325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kern="10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Zestawienie pozycji projektowych do GPR Miasta Przemyśla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158209"/>
              </p:ext>
            </p:extLst>
          </p:nvPr>
        </p:nvGraphicFramePr>
        <p:xfrm>
          <a:off x="1" y="548641"/>
          <a:ext cx="9143999" cy="6309358"/>
        </p:xfrm>
        <a:graphic>
          <a:graphicData uri="http://schemas.openxmlformats.org/drawingml/2006/table">
            <a:tbl>
              <a:tblPr firstRow="1" firstCol="1" bandRow="1"/>
              <a:tblGrid>
                <a:gridCol w="568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9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3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08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Nr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Nazwa projektu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Wnioskodawca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Lokalizacja przedsięwzięcia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79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18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Organizacja warsztatów naturoterapii dla seniorów z obszaru objętego rewitalizacją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Przedsiębiorstwo Społeczne Warsztatowo Sp. z.o.o.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 działek: 1274/1, 1785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10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Organizacja warsztatów naturoterapii dla dzieci z obszaru objętego rewitalizacją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Przedsiębiorstwo Społeczne Warsztatowo Sp. z.o.o.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 działek: 1274/1, 1785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94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Poznawanie miasta z przewodnikiem - dla mieszkańców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Stowarzyszenie Kreatywna Pozytywka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Obszar rewitalizacji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81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_1-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0882" cy="5141021"/>
          </a:xfrm>
          <a:prstGeom prst="rect">
            <a:avLst/>
          </a:prstGeom>
          <a:ln>
            <a:noFill/>
          </a:ln>
        </p:spPr>
      </p:pic>
      <p:sp>
        <p:nvSpPr>
          <p:cNvPr id="7" name="Podtytuł 2"/>
          <p:cNvSpPr>
            <a:spLocks noGrp="1"/>
          </p:cNvSpPr>
          <p:nvPr>
            <p:ph type="subTitle" idx="1"/>
          </p:nvPr>
        </p:nvSpPr>
        <p:spPr>
          <a:xfrm>
            <a:off x="4984377" y="1506071"/>
            <a:ext cx="3519490" cy="3842870"/>
          </a:xfrm>
          <a:noFill/>
          <a:ln>
            <a:noFill/>
          </a:ln>
        </p:spPr>
        <p:txBody>
          <a:bodyPr vert="horz" lIns="342857" tIns="411429" rIns="457143" bIns="685714" rtlCol="0">
            <a:noAutofit/>
          </a:bodyPr>
          <a:lstStyle/>
          <a:p>
            <a:pPr marL="228600" indent="-228600" algn="l">
              <a:spcBef>
                <a:spcPts val="381"/>
              </a:spcBef>
              <a:buFont typeface="+mj-lt"/>
              <a:buAutoNum type="arabicPeriod"/>
            </a:pPr>
            <a:r>
              <a:rPr lang="pl-PL" sz="1600" b="1" dirty="0">
                <a:solidFill>
                  <a:schemeClr val="bg1"/>
                </a:solidFill>
                <a:latin typeface="Poppins" pitchFamily="50" charset="-18"/>
                <a:cs typeface="Poppins" pitchFamily="50" charset="-18"/>
              </a:rPr>
              <a:t>Prezentacja obszaru zdegradowanego i obszaru rewitalizacji.</a:t>
            </a:r>
          </a:p>
          <a:p>
            <a:pPr marL="228600" indent="-228600" algn="l">
              <a:spcBef>
                <a:spcPts val="381"/>
              </a:spcBef>
              <a:buFont typeface="+mj-lt"/>
              <a:buAutoNum type="arabicPeriod"/>
            </a:pPr>
            <a:endParaRPr lang="pl-PL" sz="1600" b="1" dirty="0">
              <a:solidFill>
                <a:schemeClr val="bg1"/>
              </a:solidFill>
              <a:latin typeface="Poppins" pitchFamily="50" charset="-18"/>
              <a:cs typeface="Poppins" pitchFamily="50" charset="-18"/>
            </a:endParaRPr>
          </a:p>
          <a:p>
            <a:pPr marL="228600" indent="-228600" algn="l">
              <a:spcBef>
                <a:spcPts val="381"/>
              </a:spcBef>
              <a:buFont typeface="+mj-lt"/>
              <a:buAutoNum type="arabicPeriod"/>
            </a:pPr>
            <a:r>
              <a:rPr lang="pl-PL" sz="1600" b="1" dirty="0">
                <a:solidFill>
                  <a:schemeClr val="bg1"/>
                </a:solidFill>
                <a:latin typeface="Poppins" pitchFamily="50" charset="-18"/>
                <a:cs typeface="Poppins" pitchFamily="50" charset="-18"/>
              </a:rPr>
              <a:t>Problemy rozwojowe obszaru rewitalizacji. </a:t>
            </a:r>
          </a:p>
          <a:p>
            <a:pPr marL="228600" indent="-228600" algn="l">
              <a:spcBef>
                <a:spcPts val="381"/>
              </a:spcBef>
              <a:buFont typeface="+mj-lt"/>
              <a:buAutoNum type="arabicPeriod"/>
            </a:pPr>
            <a:endParaRPr lang="pl-PL" sz="1600" b="1" dirty="0">
              <a:solidFill>
                <a:schemeClr val="bg1"/>
              </a:solidFill>
              <a:latin typeface="Poppins" pitchFamily="50" charset="-18"/>
              <a:cs typeface="Poppins" pitchFamily="50" charset="-18"/>
            </a:endParaRPr>
          </a:p>
          <a:p>
            <a:pPr marL="228600" indent="-228600" algn="l">
              <a:spcBef>
                <a:spcPts val="381"/>
              </a:spcBef>
              <a:buFont typeface="+mj-lt"/>
              <a:buAutoNum type="arabicPeriod"/>
            </a:pPr>
            <a:r>
              <a:rPr lang="pl-PL" sz="1600" b="1" dirty="0">
                <a:solidFill>
                  <a:schemeClr val="bg1"/>
                </a:solidFill>
                <a:latin typeface="Poppins" pitchFamily="50" charset="-18"/>
                <a:cs typeface="Poppins" pitchFamily="50" charset="-18"/>
              </a:rPr>
              <a:t>Wizja i cele strategiczne.</a:t>
            </a:r>
          </a:p>
          <a:p>
            <a:pPr marL="228600" indent="-228600" algn="l">
              <a:spcBef>
                <a:spcPts val="381"/>
              </a:spcBef>
              <a:buFont typeface="+mj-lt"/>
              <a:buAutoNum type="arabicPeriod"/>
            </a:pPr>
            <a:endParaRPr lang="pl-PL" sz="1600" b="1" dirty="0">
              <a:solidFill>
                <a:schemeClr val="bg1"/>
              </a:solidFill>
              <a:latin typeface="Poppins" pitchFamily="50" charset="-18"/>
              <a:cs typeface="Poppins" pitchFamily="50" charset="-18"/>
            </a:endParaRPr>
          </a:p>
          <a:p>
            <a:pPr marL="228600" indent="-228600" algn="l">
              <a:spcBef>
                <a:spcPts val="381"/>
              </a:spcBef>
              <a:buFont typeface="+mj-lt"/>
              <a:buAutoNum type="arabicPeriod"/>
            </a:pPr>
            <a:r>
              <a:rPr lang="pl-PL" sz="1600" b="1" dirty="0">
                <a:solidFill>
                  <a:schemeClr val="bg1"/>
                </a:solidFill>
                <a:latin typeface="Poppins" pitchFamily="50" charset="-18"/>
                <a:cs typeface="Poppins" pitchFamily="50" charset="-18"/>
              </a:rPr>
              <a:t>Przedsięwzięcia rewitalizacyjne i ich ramy finansowe.</a:t>
            </a:r>
          </a:p>
          <a:p>
            <a:pPr algn="l">
              <a:spcBef>
                <a:spcPts val="381"/>
              </a:spcBef>
            </a:pPr>
            <a:endParaRPr lang="pl-PL" sz="600" b="1" dirty="0">
              <a:solidFill>
                <a:srgbClr val="FF0000"/>
              </a:solidFill>
              <a:latin typeface="Poppins" pitchFamily="50" charset="-18"/>
              <a:cs typeface="Poppins" pitchFamily="50" charset="-18"/>
            </a:endParaRPr>
          </a:p>
          <a:p>
            <a:pPr algn="l">
              <a:spcBef>
                <a:spcPts val="381"/>
              </a:spcBef>
            </a:pPr>
            <a:endParaRPr lang="pl-PL" sz="600" b="1" dirty="0">
              <a:solidFill>
                <a:srgbClr val="FF0000"/>
              </a:solidFill>
              <a:latin typeface="Poppins" pitchFamily="50" charset="-18"/>
              <a:cs typeface="Poppins" pitchFamily="50" charset="-18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23325D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kern="1000" dirty="0">
                <a:solidFill>
                  <a:schemeClr val="bg1"/>
                </a:solidFill>
                <a:ea typeface="+mn-ea"/>
                <a:cs typeface="Poppins" pitchFamily="50" charset="-18"/>
              </a:rPr>
              <a:t>Plan spotkania</a:t>
            </a:r>
          </a:p>
        </p:txBody>
      </p:sp>
    </p:spTree>
    <p:extLst>
      <p:ext uri="{BB962C8B-B14F-4D97-AF65-F5344CB8AC3E}">
        <p14:creationId xmlns:p14="http://schemas.microsoft.com/office/powerpoint/2010/main" val="2958819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1"/>
            <a:ext cx="9144000" cy="853440"/>
          </a:xfrm>
          <a:prstGeom prst="rect">
            <a:avLst/>
          </a:prstGeom>
          <a:solidFill>
            <a:srgbClr val="23325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kern="10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Ramy finansowe 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314395"/>
              </p:ext>
            </p:extLst>
          </p:nvPr>
        </p:nvGraphicFramePr>
        <p:xfrm>
          <a:off x="-2" y="853441"/>
          <a:ext cx="9144001" cy="6004450"/>
        </p:xfrm>
        <a:graphic>
          <a:graphicData uri="http://schemas.openxmlformats.org/drawingml/2006/table">
            <a:tbl>
              <a:tblPr firstRow="1" firstCol="1" bandRow="1"/>
              <a:tblGrid>
                <a:gridCol w="774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6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3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66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Nr</a:t>
                      </a:r>
                    </a:p>
                  </a:txBody>
                  <a:tcPr marL="57130" marR="5713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Nazwa projektu</a:t>
                      </a:r>
                    </a:p>
                  </a:txBody>
                  <a:tcPr marL="57130" marR="5713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Szacunkowa wartość przedsięwzięcia</a:t>
                      </a:r>
                    </a:p>
                  </a:txBody>
                  <a:tcPr marL="57130" marR="5713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7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57130" marR="5713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Adaptacja budynku Synagogi </a:t>
                      </a:r>
                      <a:r>
                        <a:rPr lang="pl-PL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Scheinbacha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 Przemyślu na potrzeby ośrodka kulturalno-edukacyjnego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20 000 00,00  zł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1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57130" marR="5713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Mosty wielu pokoleń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32 000 000,00 zł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8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57130" marR="5713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Niech plac rybi się ożywi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54 165 000,00 zł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57130" marR="5713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Rowerowa jagiellońska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300 000,00 zł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7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57130" marR="5713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Park pełen życia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300 000,00 zł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42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57130" marR="5713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Remont i przebudowa dachu budynku głównego Przemyskiej Biblioteki Publicznej im. Ignacego Krasickiego w Przemyślu przy ul. Grodzkiej 8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1 500 000,00 zł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2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57130" marR="5713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Zagospodarowanie mieszkania będącego w zasobach miasta znajdującego się w budynku zlokalizowanym  w wyznaczonym obszarze rewitalizacji – poprzez remont mieszkania i sprowadzenie rodziny repatriantów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356 015,00 zł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025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926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1"/>
            <a:ext cx="9144000" cy="751840"/>
          </a:xfrm>
          <a:prstGeom prst="rect">
            <a:avLst/>
          </a:prstGeom>
          <a:solidFill>
            <a:srgbClr val="23325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kern="10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Ramy finansowe 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456172"/>
              </p:ext>
            </p:extLst>
          </p:nvPr>
        </p:nvGraphicFramePr>
        <p:xfrm>
          <a:off x="0" y="751841"/>
          <a:ext cx="9144000" cy="6106157"/>
        </p:xfrm>
        <a:graphic>
          <a:graphicData uri="http://schemas.openxmlformats.org/drawingml/2006/table">
            <a:tbl>
              <a:tblPr firstRow="1" firstCol="1" bandRow="1"/>
              <a:tblGrid>
                <a:gridCol w="774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6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3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07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Nr</a:t>
                      </a:r>
                    </a:p>
                  </a:txBody>
                  <a:tcPr marL="57130" marR="5713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Nazwa projektu</a:t>
                      </a:r>
                    </a:p>
                  </a:txBody>
                  <a:tcPr marL="57130" marR="5713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Szacunkowa wartość przedsięwzięcia</a:t>
                      </a:r>
                    </a:p>
                  </a:txBody>
                  <a:tcPr marL="57130" marR="5713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8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57130" marR="5713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Rewitalizacja budynku I Liceum Ogólnokształcącego im. Juliusza Słowackiego wraz z poprawą dostępności. Zwiększenie dostępności przestrzeni przy I Liceum Ogólnokształcącym im. Juliusza Słowackiego, jako miejsca aktywnej rekreacji – adaptacja przestrzeni do potrzeb lokalnej społeczności oraz uczniów szkoły.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6 000 000,00 zł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5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57130" marR="5713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Rewitalizacja Bramy Rycerskiej przy Placu Dominikańskim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6 000 000,00 zł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5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57130" marR="5713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Otwarta Brama Rycerska – Przestrzeń dla każdego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1 000 000,00 zł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6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57130" marR="5713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Witalny TARAS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500 000,00 zł   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0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57130" marR="5713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Stań się dietetykiem dla swojej rodziny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100 000,00 zł   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45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57130" marR="5713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„Czas na relaks” – stworzenie miejsca rekreacyjnego na terenie szkoły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50 000,00 zł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247458"/>
                  </a:ext>
                </a:extLst>
              </a:tr>
              <a:tr h="6845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57130" marR="5713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Aktywna jedynka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800 000,00 zł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168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208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1"/>
            <a:ext cx="9144000" cy="792480"/>
          </a:xfrm>
          <a:prstGeom prst="rect">
            <a:avLst/>
          </a:prstGeom>
          <a:solidFill>
            <a:srgbClr val="23325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kern="10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Ramy finansowe 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76440"/>
              </p:ext>
            </p:extLst>
          </p:nvPr>
        </p:nvGraphicFramePr>
        <p:xfrm>
          <a:off x="0" y="792481"/>
          <a:ext cx="9143999" cy="6065516"/>
        </p:xfrm>
        <a:graphic>
          <a:graphicData uri="http://schemas.openxmlformats.org/drawingml/2006/table">
            <a:tbl>
              <a:tblPr firstRow="1" firstCol="1" bandRow="1"/>
              <a:tblGrid>
                <a:gridCol w="774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6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3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60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Nr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130" marR="5713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Nazwa projektu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130" marR="5713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Szacunkowa wartość przedsięwzięcia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130" marR="5713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4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57130" marR="5713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Warsztaty rękodzielnicze dla dzieci w wieku 7-14 lat z obszaru objętego rewitalizacją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2 680 000,00 zł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4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57130" marR="5713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Warsztaty rękodzielnicze dla seniorów z obszaru objętego rewitalizacją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306 000,00 zł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57130" marR="5713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Warsztaty rękodzielnicze dla młodzieży w wieku  10 - 19 lat z obszaru objętego rewitalizacją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235 000,00 zł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57130" marR="5713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Organizacja warsztatów naturoterapii dla seniorów z obszaru objętego rewitalizacją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80 500,00 zł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74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57130" marR="5713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Organizacja warsztatów naturoterapii dla dzieci z obszaru objętego rewitalizacją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44 500,00 zł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74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57130" marR="5713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Poznawanie miasta z przewodnikiem - dla mieszkańców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30 000,00 zł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746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SUMA</a:t>
                      </a:r>
                    </a:p>
                  </a:txBody>
                  <a:tcPr marL="57130" marR="5713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126 447 </a:t>
                      </a:r>
                      <a:r>
                        <a:rPr lang="pl-P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015,00 zł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138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049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32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 descr="P_1-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46" y="857250"/>
            <a:ext cx="9145290" cy="5143500"/>
          </a:xfrm>
          <a:prstGeom prst="rect">
            <a:avLst/>
          </a:prstGeom>
        </p:spPr>
      </p:pic>
      <p:sp>
        <p:nvSpPr>
          <p:cNvPr id="3" name="Tytuł 1"/>
          <p:cNvSpPr>
            <a:spLocks noGrp="1"/>
          </p:cNvSpPr>
          <p:nvPr>
            <p:ph type="ctrTitle"/>
          </p:nvPr>
        </p:nvSpPr>
        <p:spPr>
          <a:xfrm>
            <a:off x="0" y="857250"/>
            <a:ext cx="9144000" cy="2205995"/>
          </a:xfrm>
        </p:spPr>
        <p:txBody>
          <a:bodyPr vert="horz" lIns="617143" tIns="2080000" rIns="617143" bIns="0" rtlCol="0" anchor="b">
            <a:noAutofit/>
          </a:bodyPr>
          <a:lstStyle/>
          <a:p>
            <a:r>
              <a:rPr lang="pl-PL" sz="1524" b="1" dirty="0">
                <a:solidFill>
                  <a:schemeClr val="bg1"/>
                </a:solidFill>
                <a:latin typeface="Brother 1816" pitchFamily="50" charset="0"/>
              </a:rPr>
              <a:t>Przemyśl, 2025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5120616"/>
            <a:ext cx="9144000" cy="880134"/>
          </a:xfrm>
          <a:prstGeom prst="rect">
            <a:avLst/>
          </a:prstGeom>
        </p:spPr>
        <p:txBody>
          <a:bodyPr vert="horz" lIns="502857" tIns="0" rIns="525714" bIns="571429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pl-PL" sz="1143" b="1" dirty="0">
                <a:solidFill>
                  <a:schemeClr val="bg1"/>
                </a:solidFill>
                <a:latin typeface="Brother 1816" pitchFamily="50" charset="0"/>
                <a:ea typeface="+mj-ea"/>
                <a:cs typeface="+mj-cs"/>
              </a:rPr>
              <a:t>WWW.DELTAPARTNER.EU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0" y="3246123"/>
            <a:ext cx="9144000" cy="1142984"/>
          </a:xfrm>
          <a:prstGeom prst="rect">
            <a:avLst/>
          </a:prstGeom>
        </p:spPr>
        <p:txBody>
          <a:bodyPr vert="horz" lIns="617143" tIns="228571" rIns="617143" bIns="228571" rtlCol="0">
            <a:noAutofit/>
          </a:bodyPr>
          <a:lstStyle/>
          <a:p>
            <a:pPr lvl="0" algn="ctr">
              <a:defRPr/>
            </a:pPr>
            <a:r>
              <a:rPr lang="pl-PL" sz="2413" b="1" dirty="0">
                <a:solidFill>
                  <a:srgbClr val="CDD1DD"/>
                </a:solidFill>
                <a:latin typeface="Brother 1816" pitchFamily="50" charset="0"/>
              </a:rPr>
              <a:t>DZIĘKUJĘ  PAŃSTWU </a:t>
            </a:r>
          </a:p>
          <a:p>
            <a:pPr lvl="0" algn="ctr">
              <a:defRPr/>
            </a:pPr>
            <a:r>
              <a:rPr lang="pl-PL" sz="2413" b="1" dirty="0">
                <a:solidFill>
                  <a:srgbClr val="CDD1DD"/>
                </a:solidFill>
                <a:latin typeface="Brother 1816" pitchFamily="50" charset="0"/>
              </a:rPr>
              <a:t>ZA UWAGĘ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4297668"/>
            <a:ext cx="9144000" cy="640071"/>
          </a:xfrm>
          <a:prstGeom prst="rect">
            <a:avLst/>
          </a:prstGeom>
        </p:spPr>
        <p:txBody>
          <a:bodyPr vert="horz" lIns="617143" tIns="228571" rIns="617143" bIns="228571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l-PL" sz="1524" b="1" dirty="0">
                <a:solidFill>
                  <a:schemeClr val="bg1"/>
                </a:solidFill>
                <a:latin typeface="Brother 1816" pitchFamily="50" charset="0"/>
                <a:ea typeface="+mj-ea"/>
                <a:cs typeface="+mj-cs"/>
              </a:rPr>
              <a:t>Bartosz Tyrna</a:t>
            </a:r>
          </a:p>
        </p:txBody>
      </p:sp>
      <p:sp>
        <p:nvSpPr>
          <p:cNvPr id="8" name="Schemat blokowy: proces 7"/>
          <p:cNvSpPr/>
          <p:nvPr/>
        </p:nvSpPr>
        <p:spPr>
          <a:xfrm>
            <a:off x="4297684" y="3200403"/>
            <a:ext cx="502857" cy="22857"/>
          </a:xfrm>
          <a:prstGeom prst="flowChartProcess">
            <a:avLst/>
          </a:prstGeom>
          <a:solidFill>
            <a:srgbClr val="CDD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000" rtlCol="0" anchor="ctr"/>
          <a:lstStyle/>
          <a:p>
            <a:pPr algn="ctr"/>
            <a:endParaRPr lang="pl-PL" sz="1143" dirty="0">
              <a:solidFill>
                <a:srgbClr val="1B27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67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1112363"/>
            <a:ext cx="9144000" cy="5745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4344" y="2167999"/>
            <a:ext cx="8083138" cy="2560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Uchwała nr 153/2024 Rady Miejskiej </a:t>
            </a:r>
            <a:b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w Przemyślu z dnia 25 listopada 2024 r. </a:t>
            </a:r>
            <a:b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w sprawie przystąpienia do sporządzenia gminnego programu rewitalizacji.</a:t>
            </a: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-1"/>
            <a:ext cx="9144000" cy="989945"/>
          </a:xfrm>
          <a:prstGeom prst="rect">
            <a:avLst/>
          </a:prstGeom>
          <a:solidFill>
            <a:srgbClr val="23325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kern="10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Gminny Program Rewitalizacji </a:t>
            </a:r>
          </a:p>
        </p:txBody>
      </p:sp>
      <p:pic>
        <p:nvPicPr>
          <p:cNvPr id="6" name="Picture 2" descr="C:\Users\Ola\Desktop\kształt biały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87320" y="5845649"/>
            <a:ext cx="891611" cy="889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08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9144000" cy="1283856"/>
          </a:xfrm>
          <a:prstGeom prst="rect">
            <a:avLst/>
          </a:prstGeom>
          <a:solidFill>
            <a:srgbClr val="23325D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kern="10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Konsultacje społeczne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431488" y="2032869"/>
            <a:ext cx="8281024" cy="404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0" tIns="144000" rIns="540000" bIns="0"/>
          <a:lstStyle/>
          <a:p>
            <a:pPr algn="ctr"/>
            <a:r>
              <a:rPr lang="pl-PL" sz="2400" b="1" dirty="0">
                <a:latin typeface="+mj-lt"/>
              </a:rPr>
              <a:t>Obwieszczenie Prezydenta Miasta Przemyśla</a:t>
            </a:r>
          </a:p>
          <a:p>
            <a:pPr algn="ctr"/>
            <a:r>
              <a:rPr lang="pl-PL" sz="2400" dirty="0">
                <a:latin typeface="+mj-lt"/>
              </a:rPr>
              <a:t>z dnia 13.06.2025 r. o rozpoczęciu konsultacji społecznych projektu Gminnego Programu Rewitalizacji Miasta Przemyśla na lata 2024-2030.</a:t>
            </a:r>
          </a:p>
          <a:p>
            <a:pPr algn="ctr"/>
            <a:r>
              <a:rPr lang="pl-PL" sz="2400" dirty="0">
                <a:latin typeface="+mj-lt"/>
              </a:rPr>
              <a:t>Konsultacje społeczne projektu Gminnego Programu Rewitalizacji Miasta Przemyśla na lata 2024-2030 prowadzone były w okresie </a:t>
            </a:r>
            <a:br>
              <a:rPr lang="pl-PL" sz="2400" dirty="0">
                <a:latin typeface="+mj-lt"/>
              </a:rPr>
            </a:br>
            <a:r>
              <a:rPr lang="pl-PL" sz="2400" b="1" dirty="0">
                <a:latin typeface="+mj-lt"/>
              </a:rPr>
              <a:t>od 16 czerwca 2025 r. do 22 lipca 2025 r.</a:t>
            </a:r>
            <a:r>
              <a:rPr lang="pl-PL" sz="2400" dirty="0">
                <a:latin typeface="+mj-lt"/>
              </a:rPr>
              <a:t> </a:t>
            </a:r>
            <a:endParaRPr lang="pl-PL" sz="2000" dirty="0">
              <a:latin typeface="+mj-lt"/>
              <a:cs typeface="Poppins" pitchFamily="50" charset="-1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defRPr/>
            </a:pPr>
            <a:endParaRPr lang="pl-PL" sz="2000" dirty="0">
              <a:solidFill>
                <a:srgbClr val="FF0000"/>
              </a:solidFill>
              <a:latin typeface="Poppins" pitchFamily="50" charset="-18"/>
              <a:cs typeface="Poppins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308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9144000" cy="1283856"/>
          </a:xfrm>
          <a:prstGeom prst="rect">
            <a:avLst/>
          </a:prstGeom>
          <a:solidFill>
            <a:srgbClr val="23325D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kern="10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Konsultacje społeczne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431488" y="2032869"/>
            <a:ext cx="8281024" cy="404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0" tIns="144000" rIns="540000" bIns="0"/>
          <a:lstStyle/>
          <a:p>
            <a:pPr algn="ctr"/>
            <a:r>
              <a:rPr lang="pl-PL" sz="2400" b="1" dirty="0">
                <a:latin typeface="+mj-lt"/>
              </a:rPr>
              <a:t>W wyniku procesu konsultacji wpłynęły łącznie 3 uwagi: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l-PL" sz="2400" b="1" dirty="0">
              <a:latin typeface="+mj-lt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b="1" dirty="0">
                <a:latin typeface="+mj-lt"/>
              </a:rPr>
              <a:t>Przeniesienie kompetencji w zakresie monitorowania postępu realizacji założeń dokumentu na Biuro Rozwoju Miasta – uwzględniono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l-PL" sz="2400" b="1" dirty="0">
              <a:latin typeface="+mj-lt"/>
              <a:cs typeface="Poppins" pitchFamily="50" charset="-18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b="1" dirty="0">
                <a:latin typeface="+mj-lt"/>
                <a:cs typeface="Poppins" pitchFamily="50" charset="-18"/>
              </a:rPr>
              <a:t>Błędy literowe – uwzględniono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l-PL" sz="2400" b="1" dirty="0">
              <a:latin typeface="+mj-lt"/>
              <a:cs typeface="Poppins" pitchFamily="50" charset="-18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b="1" dirty="0">
                <a:latin typeface="+mj-lt"/>
                <a:cs typeface="Poppins" pitchFamily="50" charset="-18"/>
              </a:rPr>
              <a:t>Błędne sumowanie w tabeli - uwzględniono</a:t>
            </a:r>
            <a:endParaRPr lang="pl-PL" sz="2000" dirty="0">
              <a:latin typeface="+mj-lt"/>
              <a:cs typeface="Poppins" pitchFamily="50" charset="-1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defRPr/>
            </a:pPr>
            <a:endParaRPr lang="pl-PL" sz="2000" dirty="0">
              <a:solidFill>
                <a:srgbClr val="FF0000"/>
              </a:solidFill>
              <a:latin typeface="Poppins" pitchFamily="50" charset="-18"/>
              <a:cs typeface="Poppins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33693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9144000" cy="1283856"/>
          </a:xfrm>
          <a:prstGeom prst="rect">
            <a:avLst/>
          </a:prstGeom>
          <a:solidFill>
            <a:srgbClr val="23325D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kern="10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Opiniowanie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431488" y="2032869"/>
            <a:ext cx="8281024" cy="404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0" tIns="144000" rIns="540000" bIns="0"/>
          <a:lstStyle/>
          <a:p>
            <a:pPr algn="ctr"/>
            <a:r>
              <a:rPr lang="pl-PL" sz="2400" b="1" dirty="0">
                <a:latin typeface="+mj-lt"/>
              </a:rPr>
              <a:t>Zgodnie z przepisami ustawy o rewitalizacji, projekt Gminnego Programu Rewitalizacji Miasta Przemyśla na lata 2024-2030 został przekazany do zaopiniowania 30 podmiotom.</a:t>
            </a:r>
            <a:endParaRPr lang="pl-PL" sz="24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defRPr/>
            </a:pPr>
            <a:endParaRPr lang="pl-PL" sz="2000" dirty="0">
              <a:latin typeface="Poppins" pitchFamily="50" charset="-18"/>
              <a:cs typeface="Poppins" pitchFamily="50" charset="-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defRPr/>
            </a:pPr>
            <a:r>
              <a:rPr lang="pl-PL" sz="2000" dirty="0">
                <a:latin typeface="Poppins" pitchFamily="50" charset="-18"/>
                <a:cs typeface="Poppins" pitchFamily="50" charset="-18"/>
              </a:rPr>
              <a:t>Od 16 podmiotów otrzymano pozytywne opinie.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defRPr/>
            </a:pPr>
            <a:r>
              <a:rPr lang="pl-PL" sz="2000" dirty="0">
                <a:latin typeface="Poppins" pitchFamily="50" charset="-18"/>
                <a:cs typeface="Poppins" pitchFamily="50" charset="-18"/>
              </a:rPr>
              <a:t>2 podmioty wskazały na dodatkowe informacje i sugestie: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/>
            </a:pPr>
            <a:endParaRPr lang="pl-PL" sz="2000" dirty="0">
              <a:latin typeface="Poppins" pitchFamily="50" charset="-18"/>
              <a:cs typeface="Poppins" pitchFamily="50" charset="-18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Poppins" pitchFamily="50" charset="-18"/>
                <a:cs typeface="Poppins" pitchFamily="50" charset="-18"/>
              </a:rPr>
              <a:t>Wojewoda Podkarpacki (informacje o planowanych przez województwo inwestycjach)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Miejska Komisja Urbanistyczno-Architektoniczna (sugestia dotycząca „otwarcia” miasta na rzekę)</a:t>
            </a:r>
            <a:endParaRPr lang="pl-PL" sz="2000" dirty="0">
              <a:latin typeface="Poppins" pitchFamily="50" charset="-18"/>
              <a:cs typeface="Poppins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83162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1112363"/>
            <a:ext cx="9144000" cy="5745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-1"/>
            <a:ext cx="9144000" cy="989945"/>
          </a:xfrm>
          <a:prstGeom prst="rect">
            <a:avLst/>
          </a:prstGeom>
          <a:solidFill>
            <a:srgbClr val="23325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kern="10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Obszar zdegradowany i rewitalizacji</a:t>
            </a:r>
          </a:p>
        </p:txBody>
      </p:sp>
      <p:pic>
        <p:nvPicPr>
          <p:cNvPr id="6" name="Picture 2" descr="C:\Users\Ola\Desktop\kształt biały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87320" y="5845649"/>
            <a:ext cx="891611" cy="889932"/>
          </a:xfrm>
          <a:prstGeom prst="rect">
            <a:avLst/>
          </a:prstGeom>
          <a:noFill/>
        </p:spPr>
      </p:pic>
      <p:pic>
        <p:nvPicPr>
          <p:cNvPr id="7" name="Symbol zastępczy zawartości 6" descr="Obraz zawierający mapa, atlas, tekst&#10;&#10;Zawartość wygenerowana przez AI może być niepoprawna.">
            <a:extLst>
              <a:ext uri="{FF2B5EF4-FFF2-40B4-BE49-F238E27FC236}">
                <a16:creationId xmlns:a16="http://schemas.microsoft.com/office/drawing/2014/main" id="{5E78DBBE-464F-580D-9477-5302451D4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70" y="1600200"/>
            <a:ext cx="591765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95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1112363"/>
            <a:ext cx="9144000" cy="5745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1840"/>
          </a:xfrm>
          <a:solidFill>
            <a:srgbClr val="23325D"/>
          </a:solidFill>
        </p:spPr>
        <p:txBody>
          <a:bodyPr/>
          <a:lstStyle/>
          <a:p>
            <a:r>
              <a:rPr lang="pl-PL" sz="3200" b="1" kern="10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Obszar rewitalizacji w Mieście Przemyśl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AF44D29E-7E98-E036-D4FB-16F8CF54B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658949"/>
              </p:ext>
            </p:extLst>
          </p:nvPr>
        </p:nvGraphicFramePr>
        <p:xfrm>
          <a:off x="987552" y="1498298"/>
          <a:ext cx="7168895" cy="4535424"/>
        </p:xfrm>
        <a:graphic>
          <a:graphicData uri="http://schemas.openxmlformats.org/drawingml/2006/table">
            <a:tbl>
              <a:tblPr firstRow="1" firstCol="1" bandRow="1"/>
              <a:tblGrid>
                <a:gridCol w="1433779">
                  <a:extLst>
                    <a:ext uri="{9D8B030D-6E8A-4147-A177-3AD203B41FA5}">
                      <a16:colId xmlns:a16="http://schemas.microsoft.com/office/drawing/2014/main" val="2351364660"/>
                    </a:ext>
                  </a:extLst>
                </a:gridCol>
                <a:gridCol w="1433779">
                  <a:extLst>
                    <a:ext uri="{9D8B030D-6E8A-4147-A177-3AD203B41FA5}">
                      <a16:colId xmlns:a16="http://schemas.microsoft.com/office/drawing/2014/main" val="3786893304"/>
                    </a:ext>
                  </a:extLst>
                </a:gridCol>
                <a:gridCol w="1433779">
                  <a:extLst>
                    <a:ext uri="{9D8B030D-6E8A-4147-A177-3AD203B41FA5}">
                      <a16:colId xmlns:a16="http://schemas.microsoft.com/office/drawing/2014/main" val="992082459"/>
                    </a:ext>
                  </a:extLst>
                </a:gridCol>
                <a:gridCol w="1433779">
                  <a:extLst>
                    <a:ext uri="{9D8B030D-6E8A-4147-A177-3AD203B41FA5}">
                      <a16:colId xmlns:a16="http://schemas.microsoft.com/office/drawing/2014/main" val="1043455423"/>
                    </a:ext>
                  </a:extLst>
                </a:gridCol>
                <a:gridCol w="1433779">
                  <a:extLst>
                    <a:ext uri="{9D8B030D-6E8A-4147-A177-3AD203B41FA5}">
                      <a16:colId xmlns:a16="http://schemas.microsoft.com/office/drawing/2014/main" val="182898475"/>
                    </a:ext>
                  </a:extLst>
                </a:gridCol>
              </a:tblGrid>
              <a:tr h="11338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Obszar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Powierzchnia [ha]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Udział w powierzchni gminy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Ludność [os.]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Udział w ludności gminy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386065"/>
                  </a:ext>
                </a:extLst>
              </a:tr>
              <a:tr h="11338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Obszar zdegradowany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11,7%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30 109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55,4%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239345"/>
                  </a:ext>
                </a:extLst>
              </a:tr>
              <a:tr h="11338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b="1">
                          <a:solidFill>
                            <a:srgbClr val="49A23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Obszar </a:t>
                      </a:r>
                      <a:br>
                        <a:rPr lang="pl-PL" sz="2000" b="1">
                          <a:solidFill>
                            <a:srgbClr val="49A23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2000" b="1">
                          <a:solidFill>
                            <a:srgbClr val="49A23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rewitalizacji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800" b="1">
                          <a:solidFill>
                            <a:srgbClr val="49A23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800" b="1" dirty="0">
                          <a:solidFill>
                            <a:srgbClr val="49A23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1,9%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800" b="1" dirty="0">
                          <a:solidFill>
                            <a:srgbClr val="49A23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5 943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800" b="1">
                          <a:solidFill>
                            <a:srgbClr val="49A23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10,9%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146493"/>
                  </a:ext>
                </a:extLst>
              </a:tr>
              <a:tr h="11338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Miasto Przemyśl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4 617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54 362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906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20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1112363"/>
            <a:ext cx="9144000" cy="5745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-1"/>
            <a:ext cx="9144000" cy="989945"/>
          </a:xfrm>
          <a:prstGeom prst="rect">
            <a:avLst/>
          </a:prstGeom>
          <a:solidFill>
            <a:srgbClr val="23325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kern="10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Obszar rewitalizacji</a:t>
            </a:r>
          </a:p>
        </p:txBody>
      </p:sp>
      <p:pic>
        <p:nvPicPr>
          <p:cNvPr id="6" name="Picture 2" descr="C:\Users\Ola\Desktop\kształt biały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87320" y="5845649"/>
            <a:ext cx="891611" cy="889932"/>
          </a:xfrm>
          <a:prstGeom prst="rect">
            <a:avLst/>
          </a:prstGeom>
          <a:noFill/>
        </p:spPr>
      </p:pic>
      <p:pic>
        <p:nvPicPr>
          <p:cNvPr id="8" name="Symbol zastępczy zawartości 7" descr="Obraz zawierający mapa, tekst, atlas&#10;&#10;Zawartość wygenerowana przez AI może być niepoprawna.">
            <a:extLst>
              <a:ext uri="{FF2B5EF4-FFF2-40B4-BE49-F238E27FC236}">
                <a16:creationId xmlns:a16="http://schemas.microsoft.com/office/drawing/2014/main" id="{0A774BCE-CCA5-A88E-D0AC-FE5F3FE05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9" y="989944"/>
            <a:ext cx="8707082" cy="579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828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zablon_prezentacja PP_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3902</TotalTime>
  <Words>1563</Words>
  <Application>Microsoft Office PowerPoint</Application>
  <PresentationFormat>Pokaz na ekranie (4:3)</PresentationFormat>
  <Paragraphs>296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23</vt:i4>
      </vt:variant>
    </vt:vector>
  </HeadingPairs>
  <TitlesOfParts>
    <vt:vector size="30" baseType="lpstr">
      <vt:lpstr>Arial</vt:lpstr>
      <vt:lpstr>Brother 1816</vt:lpstr>
      <vt:lpstr>Calibri</vt:lpstr>
      <vt:lpstr>Calibri Light</vt:lpstr>
      <vt:lpstr>Poppins</vt:lpstr>
      <vt:lpstr>Motyw pakietu Office</vt:lpstr>
      <vt:lpstr>Szablon_prezentacja PP_2</vt:lpstr>
      <vt:lpstr>Przemyśl, 2025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Obszar rewitalizacji w Mieście Przemyśl</vt:lpstr>
      <vt:lpstr>Prezentacja programu PowerPoint</vt:lpstr>
      <vt:lpstr>Problemy rozwojowe obszaru rewitalizacji</vt:lpstr>
      <vt:lpstr>Problemy rozwojowe obszaru rewitalizacji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Przemyśl,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Konto Microsoft</dc:creator>
  <cp:lastModifiedBy>Użytkownik systemu Windows</cp:lastModifiedBy>
  <cp:revision>730</cp:revision>
  <dcterms:created xsi:type="dcterms:W3CDTF">2022-05-19T10:35:57Z</dcterms:created>
  <dcterms:modified xsi:type="dcterms:W3CDTF">2025-08-22T10:06:58Z</dcterms:modified>
</cp:coreProperties>
</file>