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7" r:id="rId2"/>
    <p:sldId id="635" r:id="rId3"/>
    <p:sldId id="804" r:id="rId4"/>
    <p:sldId id="803" r:id="rId5"/>
    <p:sldId id="798" r:id="rId6"/>
    <p:sldId id="799" r:id="rId7"/>
    <p:sldId id="800" r:id="rId8"/>
    <p:sldId id="808" r:id="rId9"/>
    <p:sldId id="771" r:id="rId10"/>
    <p:sldId id="807" r:id="rId11"/>
    <p:sldId id="725" r:id="rId12"/>
    <p:sldId id="805" r:id="rId13"/>
    <p:sldId id="788" r:id="rId14"/>
    <p:sldId id="789" r:id="rId15"/>
    <p:sldId id="733" r:id="rId16"/>
    <p:sldId id="793" r:id="rId17"/>
    <p:sldId id="737" r:id="rId18"/>
    <p:sldId id="795" r:id="rId19"/>
    <p:sldId id="768" r:id="rId20"/>
    <p:sldId id="796" r:id="rId21"/>
    <p:sldId id="797" r:id="rId22"/>
    <p:sldId id="809" r:id="rId23"/>
    <p:sldId id="719" r:id="rId24"/>
  </p:sldIdLst>
  <p:sldSz cx="12192000" cy="6858000"/>
  <p:notesSz cx="6797675" cy="98742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Styl pośredni 1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00" autoAdjust="0"/>
    <p:restoredTop sz="93515" autoAdjust="0"/>
  </p:normalViewPr>
  <p:slideViewPr>
    <p:cSldViewPr snapToGrid="0">
      <p:cViewPr varScale="1">
        <p:scale>
          <a:sx n="72" d="100"/>
          <a:sy n="72" d="100"/>
        </p:scale>
        <p:origin x="50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6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22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E37E8-8759-45D9-910A-A577E235A5D4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7EA1C-3C04-4A26-A9FD-E6642967E93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2153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10A2D-7892-468E-B269-238EBA424760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EB804-ADF0-4EC9-9364-F25D449017B3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1724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76398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F1745-FAFE-B3A9-7199-71BB77E56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28E682E-0FD0-92CA-5064-289045CE7B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65CCBFE-CAEC-3896-C74F-55C6D5CC41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F8819DB-6F08-DE0F-48EA-033F5D28C4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97457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19868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C3041-D186-7C3D-3308-BD302486E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9FA9A85-7888-8F6F-80D8-B0544CD984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ECF47B8-64A9-3C56-8082-DE6415385C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D4EBD26-D4FB-1C4C-C045-8BE07BC964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1359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802EB-60CD-A9BF-76E2-B5A2E6F65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0DA85E9-34DA-F3DB-9A87-B8EA6105E0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F3105C4-FD6A-26CC-8B9D-72AD35192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9DCDDD9-9CCF-4601-8F6A-2ABED1942B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27236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4A969-F0E1-8DC0-0A37-0A3F59435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27C1AE9-9B14-410C-1959-7E235B69E9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9971DCC-D43F-EDF7-0BD3-EA4A132164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C620690-F101-960A-F4D4-AD0488DD04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24320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46799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3790D-4C51-4E4E-F4C3-C5A96A0A1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6FE24DC-98DC-5230-5A24-C3E0A4CA87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168A71A-1D9E-14C9-AEF8-CCF760C0BE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64F237-5CCA-33D0-057B-00C9FAFC3C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91406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092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3B07B-8FB5-79F5-F2B6-9922FD94E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864863E-AE53-933E-6BCD-789B270DE8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1215102-2D22-2D3D-DCDB-418A4CAC01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5DBDC5B-F530-4CC8-0F59-BD1FC5EFCC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34129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5095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381714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FF35B-8B1F-7EA1-1C61-2291218F0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22E7920-A116-BC6A-8C0D-27D4640C05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3B6349C-113A-3D41-4A4B-D9BDBB236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2550855-F4E0-52DB-6DAE-B894843CE9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5052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9F051-E4C8-7E14-18C1-839BA7716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E4109F4-5A98-63EF-F30C-B532C0D6ED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4B6FA45-CF14-E9FA-CEF8-CA97638C76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C0F9642-C6CA-7EA9-67D1-85EC6AC0E9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53299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9DD77-4C0F-FD91-8BDA-4372CE32A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FBBDB72-947E-12EC-9BDB-9F985AF37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F61A2BD-B4D7-4B87-9BDE-A0EE7787A2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6F9F0EB-BEF8-4278-5EF2-738FFB295B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94797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3586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256E1-4872-A56D-F3CA-82DF6A36F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DC61955-99AB-3E06-FA9B-F3E07B8781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0EA95B6-B499-8D82-789A-3056D6EEB3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C47210-3247-BE02-3607-2DD35F1A38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0546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DD14C-2798-6A9D-2951-AD76A384A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6E98DC9-5BF0-2846-1122-12BE9F868E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DF56DC4-7719-0875-AF94-86205DD085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7235A64-68F6-27CB-FFA9-BD6E98D860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0671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235A5-AA3F-C7A3-58D8-D66A4CCE8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7BACA14-E080-44D9-8B79-2196404C4A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110F0B4-7397-A719-7F1D-39A7D2DAEC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33FF6B-10A7-E665-8A38-6BE76C2AD2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6368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B8B4E-69BD-62E9-3813-88B53118A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D411CDE-032F-94FB-955B-A83248CE0B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EEF3FEE-E249-06EB-6CF0-D40F44531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BBDE749-BC53-764C-6990-78EEF06157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4711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9AFDB-B810-29E3-C561-962F22B58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D1057E4-6699-A508-A788-9D23845704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8DEE8A2-4A1D-70B4-B535-6B87BB5CA8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CD7B145-E5CD-9E5F-D683-D7C7004F8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7632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F7220-FC61-A238-9EFC-D682A5A2C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AF0BE8C-DCD6-392F-3483-115D185853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AA1C0AE-0B20-2BE3-CB21-00F939C018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BDA8FD5-818B-0059-0083-BC53B2F1F0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15248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B804-ADF0-4EC9-9364-F25D449017B3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362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826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5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098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474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2026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405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736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7553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4731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943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2578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0C81B-1B20-4F98-8BE5-EAEF72F121B8}" type="datetimeFigureOut">
              <a:rPr lang="pl-PL" smtClean="0"/>
              <a:t>16.03.2026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BF2C6-0057-45BD-A7D0-ABAC07A190A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99947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1" y="3263540"/>
            <a:ext cx="12191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>
              <a:solidFill>
                <a:srgbClr val="00B0F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ctr"/>
            <a:endParaRPr lang="pl-PL" sz="2000" b="1" dirty="0">
              <a:solidFill>
                <a:srgbClr val="00B0F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ctr"/>
            <a:r>
              <a:rPr lang="pl-PL" sz="2000" b="1" dirty="0">
                <a:solidFill>
                  <a:srgbClr val="0070C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AKTUALIZACJA ZAŁOŻEŃ </a:t>
            </a:r>
          </a:p>
          <a:p>
            <a:pPr algn="ctr"/>
            <a:r>
              <a:rPr lang="pl-PL" sz="2000" b="1" dirty="0">
                <a:solidFill>
                  <a:srgbClr val="0070C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DO PLANU ZAOPATRZENIA W CIEPŁO, ENERGIĘ ELEKTRYCZNĄ I PALIWA GAZOWE DLA GMINY MIEJSKIEJ PRZEMYŚL NA LATA 2025-2040</a:t>
            </a:r>
          </a:p>
          <a:p>
            <a:pPr algn="ctr"/>
            <a:endParaRPr lang="pl-PL" sz="2000" b="1" dirty="0">
              <a:solidFill>
                <a:srgbClr val="0070C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ctr"/>
            <a:endParaRPr lang="pl-PL" sz="2000" b="1" dirty="0">
              <a:solidFill>
                <a:srgbClr val="0070C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ctr"/>
            <a:endParaRPr lang="pl-PL" sz="2000" b="1" dirty="0">
              <a:solidFill>
                <a:srgbClr val="0070C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ctr"/>
            <a:r>
              <a:rPr lang="pl-PL" sz="2000" b="1" dirty="0">
                <a:solidFill>
                  <a:srgbClr val="0070C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PRZEMYŚL, 2026 r.</a:t>
            </a:r>
          </a:p>
        </p:txBody>
      </p:sp>
      <p:pic>
        <p:nvPicPr>
          <p:cNvPr id="4" name="Obraz 3" descr="ilustracja">
            <a:extLst>
              <a:ext uri="{FF2B5EF4-FFF2-40B4-BE49-F238E27FC236}">
                <a16:creationId xmlns:a16="http://schemas.microsoft.com/office/drawing/2014/main" id="{FF70C8BC-D3EC-E5DC-674C-56EB105C8E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380" y="160707"/>
            <a:ext cx="2413239" cy="3357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766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701BC-9509-C3C5-7FF7-C095A4C3B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FA8CB64F-8F52-30E2-47B6-AD76907C74DF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502C036B-5EB7-0E7F-856A-8A3AD0194BC7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AFE970DB-5D69-178A-0786-2998110E693F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6202BF2-7F07-8327-6983-BCBEE0BFE1DB}"/>
              </a:ext>
            </a:extLst>
          </p:cNvPr>
          <p:cNvSpPr txBox="1"/>
          <p:nvPr/>
        </p:nvSpPr>
        <p:spPr>
          <a:xfrm>
            <a:off x="330925" y="1032604"/>
            <a:ext cx="1136966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Wszystkie dane zgromadzone na potrzeby niniejszego opracowania pozostawały aktualne na dzień 31 grudnia 2024 r.</a:t>
            </a:r>
          </a:p>
          <a:p>
            <a:pPr algn="just">
              <a:lnSpc>
                <a:spcPct val="150000"/>
              </a:lnSpc>
            </a:pPr>
            <a:endParaRPr lang="pl-PL" sz="1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ramach opracowania dokumentu: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Przeprowadzono ankietyzację budynków użyteczności publicznej,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Przeprowadzono ankietyzację spółdzielni mieszkaniowych,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Pozyskano dane z CEEB,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Wystosowano pisma do operatorów sieci energetycznych, ciepłowniczych i gazowych.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pl-PL" sz="1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359F1BF1-B4BD-E577-903B-B4E6F6B91F3A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PROCES OPRACOWANIA DOKUMNETU</a:t>
            </a:r>
          </a:p>
        </p:txBody>
      </p:sp>
    </p:spTree>
    <p:extLst>
      <p:ext uri="{BB962C8B-B14F-4D97-AF65-F5344CB8AC3E}">
        <p14:creationId xmlns:p14="http://schemas.microsoft.com/office/powerpoint/2010/main" val="2781910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/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/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/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65000"/>
                  </a:schemeClr>
                </a:solidFill>
                <a:latin typeface="Century Gothic" panose="020B0502020202020204" pitchFamily="34" charset="0"/>
              </a:rPr>
              <a:t>SEKTOR CIEPŁOWNICTWA</a:t>
            </a:r>
          </a:p>
        </p:txBody>
      </p:sp>
      <p:sp>
        <p:nvSpPr>
          <p:cNvPr id="4" name="Prostokąt 3"/>
          <p:cNvSpPr/>
          <p:nvPr/>
        </p:nvSpPr>
        <p:spPr>
          <a:xfrm>
            <a:off x="432025" y="933734"/>
            <a:ext cx="11376798" cy="2126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Wytwórcami ciepła dostarczanego przez Miejskie Przedsiębiorstwo Energetyki Cieplnej w Przemyślu Sp. </a:t>
            </a:r>
            <a:b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 o.o. (MPEC Sp. z o.o.) są: ORLEN TERMIKA Energetyka Przemyśl Sp. z o.o. (operator Ciepłowni </a:t>
            </a:r>
            <a:r>
              <a:rPr lang="pl-PL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Zasanie</a:t>
            </a: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oraz ORLEN TERMIKA Energetyka Rozporoszona Sp. z o.o. (operator Elektrociepłowni). System ciepłowniczy składa się z sieci magistralnych i rozdzielczych (w tym niskoparametrowych), których właścicielem jest MPEC Sp. z o. o.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F18D7B3-3772-7DA3-E654-C643102328A4}"/>
              </a:ext>
            </a:extLst>
          </p:cNvPr>
          <p:cNvSpPr txBox="1"/>
          <p:nvPr/>
        </p:nvSpPr>
        <p:spPr>
          <a:xfrm>
            <a:off x="7254185" y="3530663"/>
            <a:ext cx="4554638" cy="1710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sieci preizolowane [km]	26,20 (61%)</a:t>
            </a: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sieci kanałowe [km]	15,05 (35%)</a:t>
            </a: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sieci napowietrzne [km]	1,50 (4%)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7C940161-9ACA-2E6D-9D5F-C7FBFE4E5CAC}"/>
              </a:ext>
            </a:extLst>
          </p:cNvPr>
          <p:cNvSpPr txBox="1"/>
          <p:nvPr/>
        </p:nvSpPr>
        <p:spPr>
          <a:xfrm>
            <a:off x="1176774" y="3979463"/>
            <a:ext cx="4919225" cy="880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Wysokość technologicznych strat ciepła na przesyle to około 6,6%.</a:t>
            </a:r>
            <a:r>
              <a:rPr lang="pl-PL" dirty="0"/>
              <a:t>%.</a:t>
            </a:r>
          </a:p>
        </p:txBody>
      </p:sp>
    </p:spTree>
    <p:extLst>
      <p:ext uri="{BB962C8B-B14F-4D97-AF65-F5344CB8AC3E}">
        <p14:creationId xmlns:p14="http://schemas.microsoft.com/office/powerpoint/2010/main" val="69505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B9368-7DD2-19A3-C60F-5A55D36E6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9586DA05-4DBB-8ADB-1E16-89D2E13D6FFA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5DDE8506-FF55-03C6-F931-03C55964650E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86400FF4-AC7C-B129-22F7-48EA2AB7B1E5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A79798E-DB30-5BFC-C825-04478B82AD83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65000"/>
                  </a:schemeClr>
                </a:solidFill>
                <a:latin typeface="Century Gothic" panose="020B0502020202020204" pitchFamily="34" charset="0"/>
              </a:rPr>
              <a:t>CENTRALNA EWIDENCJA EMISYJNOŚCI BUDYNKÓW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F04F2DC-BD70-48C6-2048-210C5BA7DAE0}"/>
              </a:ext>
            </a:extLst>
          </p:cNvPr>
          <p:cNvSpPr txBox="1"/>
          <p:nvPr/>
        </p:nvSpPr>
        <p:spPr>
          <a:xfrm>
            <a:off x="698241" y="1118175"/>
            <a:ext cx="10425029" cy="2125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Centralna Ewidencja Emisyjności Budynków (CEEB) została uruchomiona 1 lipca 2021 roku przez Główny Urząd Nadzoru Budowlanego. Jej celem jest zebranie kluczowych informacji na temat źródeł ogrzewania w budynkach, co pomoże m.in. w działaniach na rzecz poprawy jakości powietrza w Polsce.</a:t>
            </a:r>
          </a:p>
          <a:p>
            <a:pPr algn="just">
              <a:lnSpc>
                <a:spcPct val="150000"/>
              </a:lnSpc>
            </a:pPr>
            <a:endParaRPr lang="pl-PL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F04E845-E686-6A01-9629-489101F4615E}"/>
              </a:ext>
            </a:extLst>
          </p:cNvPr>
          <p:cNvSpPr txBox="1"/>
          <p:nvPr/>
        </p:nvSpPr>
        <p:spPr>
          <a:xfrm>
            <a:off x="698241" y="2882858"/>
            <a:ext cx="10425028" cy="12945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Czas na złożenie deklaracji do CEEB ustalono na 12 miesięcy, co oznacza, że termin upłynął 30 czerwca 2022 roku. W przypadku instalacji nowego źródła ciepła, np. gdy wymieniamy przestarzały kocioł, deklarację musimy złożyć do 14 dni od jego uruchomienia.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B033924-6FC9-9328-E05D-2E8503D3ED11}"/>
              </a:ext>
            </a:extLst>
          </p:cNvPr>
          <p:cNvSpPr txBox="1"/>
          <p:nvPr/>
        </p:nvSpPr>
        <p:spPr>
          <a:xfrm>
            <a:off x="698240" y="4304982"/>
            <a:ext cx="10425029" cy="1710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Deklarację do Centralnej Ewidencji Emisyjności Budynków muszą złożyć właściciele lub zarządcy budynków i lokali, mieszkalnych i niemieszkalnych, w których znajduje się źródło ciepła. Obowiązek ten dotyczy więc nie tylko domostw, ale także takich obiektów, jak np. altany </a:t>
            </a:r>
            <a:b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 odrębnym źródłem ciepła.</a:t>
            </a: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5615C8C2-81DC-2EB9-45C0-8374163A34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1694" y="6106071"/>
            <a:ext cx="3420305" cy="793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6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23D72-9A5A-D5E4-9135-13FA19D6F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C5AA024F-2DBE-8666-9081-B9AAFC636455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C5BA732E-5F1A-06BA-2E54-29A0CA1F977C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492A7BBD-EA1C-35ED-48F4-9EBC2F367934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1D2D0E23-6431-6CED-B22F-A6BF31991E2B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65000"/>
                  </a:schemeClr>
                </a:solidFill>
                <a:latin typeface="Century Gothic" panose="020B0502020202020204" pitchFamily="34" charset="0"/>
              </a:rPr>
              <a:t>SEKTOR CIEPŁOWNICTWA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55501DB2-C4C4-DF2C-62E5-041FA492E794}"/>
              </a:ext>
            </a:extLst>
          </p:cNvPr>
          <p:cNvSpPr txBox="1"/>
          <p:nvPr/>
        </p:nvSpPr>
        <p:spPr>
          <a:xfrm>
            <a:off x="2821822" y="5637266"/>
            <a:ext cx="77230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Podział kotłów węglowych na terenie miasta ze względu na klasę kotła</a:t>
            </a:r>
            <a:endParaRPr lang="pl-PL" sz="14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BDDFD04F-6411-809F-FAC2-CE62CF4D5BCD}"/>
              </a:ext>
            </a:extLst>
          </p:cNvPr>
          <p:cNvSpPr txBox="1"/>
          <p:nvPr/>
        </p:nvSpPr>
        <p:spPr>
          <a:xfrm>
            <a:off x="518868" y="821546"/>
            <a:ext cx="11241107" cy="463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Łącznie na terenie Przemyśla zlokalizowanych około 30 125 źródeł ciepła, w tym 2301 kotłów węglowych. 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7387E70-3D34-CB80-CCB8-ED844B9716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1414" y="1352260"/>
            <a:ext cx="9469171" cy="415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876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CC6FA-455E-8E0F-E953-BC8BA522B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DDBAEFF5-815A-ACF7-81AD-A9154C72675A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2A334EC8-0D7F-3B17-322D-D68343375958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EB217AC6-94BB-EDBF-D36F-BA55F9F7CEC2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1536A731-A956-8839-5A97-C21BD59B0C2B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65000"/>
                  </a:schemeClr>
                </a:solidFill>
                <a:latin typeface="Century Gothic" panose="020B0502020202020204" pitchFamily="34" charset="0"/>
              </a:rPr>
              <a:t>SEKTOR CIEPŁOWNICTWA - INWESTYCJE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9C43E3D-EC17-75A5-9714-7774D0AF98A5}"/>
              </a:ext>
            </a:extLst>
          </p:cNvPr>
          <p:cNvSpPr txBox="1"/>
          <p:nvPr/>
        </p:nvSpPr>
        <p:spPr>
          <a:xfrm>
            <a:off x="432025" y="1247914"/>
            <a:ext cx="11508455" cy="4203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Inwestycje realizowane przez MPEC SP. z o. o. </a:t>
            </a:r>
          </a:p>
          <a:p>
            <a:pPr algn="just">
              <a:lnSpc>
                <a:spcPct val="150000"/>
              </a:lnSpc>
            </a:pPr>
            <a:endParaRPr lang="pl-PL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Kluczowe kierunki rozwoju obejmują konsekwentną wymianę pozostałych odcinków sieci tradycyjnej na preizolowaną, dalszą automatyzację pracy węzłów, optymalizację parametrów pracy źródła w powiązaniu </a:t>
            </a:r>
          </a:p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 układem kogeneracyjnym oraz rozwój przyłączeń nowych odbiorców w strefach o wysokiej gęstości zabudowy.</a:t>
            </a:r>
          </a:p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 modernizacji MPEC Przemyśl w latach 01.08.2024 r. – 31.07.2027 r. :</a:t>
            </a:r>
          </a:p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	modernizacja sieci ciepłowniczych</a:t>
            </a:r>
          </a:p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	modernizacja węzłów</a:t>
            </a:r>
          </a:p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	modernizacja komory K2/A</a:t>
            </a:r>
          </a:p>
        </p:txBody>
      </p:sp>
    </p:spTree>
    <p:extLst>
      <p:ext uri="{BB962C8B-B14F-4D97-AF65-F5344CB8AC3E}">
        <p14:creationId xmlns:p14="http://schemas.microsoft.com/office/powerpoint/2010/main" val="4082833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/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/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/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432025" y="328464"/>
            <a:ext cx="10662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65000"/>
                  </a:schemeClr>
                </a:solidFill>
                <a:latin typeface="Century Gothic" panose="020B0502020202020204" pitchFamily="34" charset="0"/>
              </a:rPr>
              <a:t>SEKTOR ENERGII ELEKTRYCZNEJ</a:t>
            </a:r>
          </a:p>
        </p:txBody>
      </p:sp>
      <p:sp>
        <p:nvSpPr>
          <p:cNvPr id="4" name="Prostokąt 3"/>
          <p:cNvSpPr/>
          <p:nvPr/>
        </p:nvSpPr>
        <p:spPr>
          <a:xfrm>
            <a:off x="432025" y="1118174"/>
            <a:ext cx="10559630" cy="1294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obszarze gminy jak ma to miejsce na reszcie obszaru kraju, siecią przesyłową zarządza przedsiębiorstwo energetyczne Polskie Sieci Elektroenergetyczne Spółka Akcyjna. Sieć dystrybucyjna jest w głównej mierze realizowana przez PGE Dystrybucja S.A.</a:t>
            </a:r>
          </a:p>
        </p:txBody>
      </p:sp>
    </p:spTree>
    <p:extLst>
      <p:ext uri="{BB962C8B-B14F-4D97-AF65-F5344CB8AC3E}">
        <p14:creationId xmlns:p14="http://schemas.microsoft.com/office/powerpoint/2010/main" val="297156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4F98D-04A8-A5D0-1237-B774BF4C6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B515A6E5-1DB4-9073-42EC-DD3DD551CC38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BA07E089-D578-73CB-C2AE-D55CD0C03478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A6433E99-3E4F-04BC-C7C1-23FE8C5567F2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928A0769-DE38-85CF-A7A1-AC35D326F6B0}"/>
              </a:ext>
            </a:extLst>
          </p:cNvPr>
          <p:cNvSpPr txBox="1"/>
          <p:nvPr/>
        </p:nvSpPr>
        <p:spPr>
          <a:xfrm>
            <a:off x="432025" y="328464"/>
            <a:ext cx="10662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65000"/>
                  </a:schemeClr>
                </a:solidFill>
                <a:latin typeface="Century Gothic" panose="020B0502020202020204" pitchFamily="34" charset="0"/>
              </a:rPr>
              <a:t>SEKTOR ENERGII ELEKTRYCZNEJ - INWESTYCJE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F04871E-6EA9-281B-D44A-A57C0C213BF8}"/>
              </a:ext>
            </a:extLst>
          </p:cNvPr>
          <p:cNvSpPr txBox="1"/>
          <p:nvPr/>
        </p:nvSpPr>
        <p:spPr>
          <a:xfrm>
            <a:off x="432025" y="1118175"/>
            <a:ext cx="10833904" cy="3372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Planowane inwestycje PGE Dystrybucja na lata 2023–2028 oraz 2026–2031 na obszarze miasta Przemyśla koncentrują się na: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zwiększeniu możliwości przyłączeniowych (nowa zabudowa, odbiorcy instytucjonalni, potencjalne OZE),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wzmocnieniu i modernizacji kluczowych stacji GPZ i sieci SN/</a:t>
            </a:r>
            <a:r>
              <a:rPr lang="pl-PL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nN</a:t>
            </a: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poprawie niezawodności zasilania i jakości energii,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przygotowaniu infrastruktury do integracji rozproszonych źródeł wytwórczych i systemów inteligentnego opomiarowania. </a:t>
            </a:r>
          </a:p>
        </p:txBody>
      </p:sp>
    </p:spTree>
    <p:extLst>
      <p:ext uri="{BB962C8B-B14F-4D97-AF65-F5344CB8AC3E}">
        <p14:creationId xmlns:p14="http://schemas.microsoft.com/office/powerpoint/2010/main" val="2210301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/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/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/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432025" y="328464"/>
            <a:ext cx="10662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65000"/>
                  </a:schemeClr>
                </a:solidFill>
                <a:latin typeface="Century Gothic" panose="020B0502020202020204" pitchFamily="34" charset="0"/>
              </a:rPr>
              <a:t>SIEĆ GAZOWA</a:t>
            </a:r>
          </a:p>
        </p:txBody>
      </p:sp>
      <p:sp>
        <p:nvSpPr>
          <p:cNvPr id="4" name="Prostokąt 3"/>
          <p:cNvSpPr/>
          <p:nvPr/>
        </p:nvSpPr>
        <p:spPr>
          <a:xfrm>
            <a:off x="531220" y="1118175"/>
            <a:ext cx="11129555" cy="4618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Eksploatacją poszczególnych elementów systemu gazowniczego zlokalizowanych na terenie Gminy Miejskiej Przemyśl zajmują się następujące podmioty: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Polska Spółka Gazownictwa Sp. z o.o. - zajmuje się przesyłem i dystrybucją gazu z poziomu średniego i niskiego ciśnienia;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Polskie Górnictwo Naftowe i Gazownictwo S.A. (obecnie ORLEN) – zajmuje się obrotem gazu </a:t>
            </a:r>
            <a:b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 poziomu średniego i niskiego ciśnienia.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Stopień gazyfikacji miasta (iloraz liczby odbiorców w gospodarstwach domowych do liczby wszystkich gospodarstw domowych) oceniono na poziomie 70,73%. PSG uznaje stan techniczny sieci gazowej na terenie miasta jako dobry. </a:t>
            </a:r>
            <a:endParaRPr lang="pl-PL" dirty="0">
              <a:solidFill>
                <a:schemeClr val="bg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260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64BD1-E2B8-1B08-F316-C33EB0AAF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48F19585-603F-A7D9-E7B0-106E0D17434D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8B549C19-F19E-9886-410E-D2180BF8A661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857EAF55-D6F7-CCE8-B98C-EF6894A582BB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7D5684B3-E3CB-3C22-12DC-DE074607CE82}"/>
              </a:ext>
            </a:extLst>
          </p:cNvPr>
          <p:cNvSpPr txBox="1"/>
          <p:nvPr/>
        </p:nvSpPr>
        <p:spPr>
          <a:xfrm>
            <a:off x="432025" y="328464"/>
            <a:ext cx="10662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65000"/>
                  </a:schemeClr>
                </a:solidFill>
                <a:latin typeface="Century Gothic" panose="020B0502020202020204" pitchFamily="34" charset="0"/>
              </a:rPr>
              <a:t>SIEĆ GAZOWA – INWESTYCJE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0D09003-4594-948C-6482-F3DFFA0F9D3D}"/>
              </a:ext>
            </a:extLst>
          </p:cNvPr>
          <p:cNvSpPr txBox="1"/>
          <p:nvPr/>
        </p:nvSpPr>
        <p:spPr>
          <a:xfrm>
            <a:off x="679046" y="687184"/>
            <a:ext cx="10833903" cy="601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b="1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Inwestycje Polskiej Spółki Gazownictwa Sp. z o.o. </a:t>
            </a:r>
            <a:endParaRPr lang="pl-PL" sz="1800" dirty="0">
              <a:solidFill>
                <a:schemeClr val="bg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buNone/>
            </a:pP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latach 2025–2028 na terenie Miasta Przemyśl planowane są modernizacje: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Przebudowa sieci gazowej ś/c pomiędzy ul. Przemysławą a ul. Sanocką w m. Przemyśl,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Przemyśl, os. Sikorskiego, przebudowa sieci gazowej n/c,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Przebudowa sieci gazowej n/c w m. Przemyśl ul. 3-Maja, Okrzei, Pułaskiego, Popielów, Sułkowskiego, Lelewela,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Przemyśl, ul. Grunwaldzka, przebudowa sieci gazowej n/c,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Przebudowa sieci gazowej ś/c w m. Przemyśl ul. Krakusa, Bławatkowa, Wandy, Czerwińska, Akacjowa, Sucharskiego, Balickiego.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  <a:buNone/>
            </a:pP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Łączna planowana długość modernizowanych gazociągów to 7286 m oraz 2069 m przyłączy gazowych.</a:t>
            </a:r>
          </a:p>
          <a:p>
            <a:pPr marL="342900" lvl="0" indent="-342900" algn="just"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.</a:t>
            </a:r>
            <a:endParaRPr lang="pl-PL" sz="1800" dirty="0">
              <a:effectLst/>
              <a:latin typeface="Segoe UI Semilight" panose="020B04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921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/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/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/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432025" y="328464"/>
            <a:ext cx="10662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BEZPIECZEŃSTWO ENERGETYCZNE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CF63F99-B40D-E728-2496-83ABF3BED9F9}"/>
              </a:ext>
            </a:extLst>
          </p:cNvPr>
          <p:cNvSpPr txBox="1"/>
          <p:nvPr/>
        </p:nvSpPr>
        <p:spPr>
          <a:xfrm>
            <a:off x="524623" y="1118175"/>
            <a:ext cx="10843200" cy="3998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buNone/>
            </a:pPr>
            <a:r>
              <a:rPr lang="pl-PL" sz="18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System ciepłowniczy</a:t>
            </a:r>
            <a:endParaRPr lang="pl-PL" sz="18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System ciepłowniczy miasta Przemyśla jest jednym z kluczowych elementów infrastruktury krytycznej, zapewniającym dostawy energii cieplnej do sektora komunalnego, publicznego </a:t>
            </a:r>
            <a:b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18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gospodarczego. Ocena jego bezpieczeństwa obejmuje analizę stanu technicznego źródeł, sieci przesyłowej i dystrybucyjnej, redundancji systemu, niezawodności dostaw oraz odporności na sytuacje kryzysowe. Na podstawie dostępnych danych z MPEC Przemyśl Sp. z o.o., można uznać, że poziom bezpieczeństwa energetycznego miasta w zakresie ciepłownictwa jest stabilny, choć wymaga dalszych działań modernizacyjnych i adaptacyjnych.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endParaRPr lang="pl-PL" sz="1800" dirty="0">
              <a:solidFill>
                <a:schemeClr val="bg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679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/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/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/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EKO – GEO GLOB 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5700D5F3-3965-13F5-36F5-E28EFA64E7FF}"/>
              </a:ext>
            </a:extLst>
          </p:cNvPr>
          <p:cNvSpPr txBox="1"/>
          <p:nvPr/>
        </p:nvSpPr>
        <p:spPr>
          <a:xfrm>
            <a:off x="532435" y="933734"/>
            <a:ext cx="10776031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Nasza firma zajmuje się opracowaniem m.in..: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Programów Ochrony Środowiska,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Projektów założeń do planu zaopatrzenia w ciepło, energię elektryczną i paliwa gazowe,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Strategii transformacji energetycznych,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Analiz ubóstwa energetycznego,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Strategii rozwoju gminy,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Miejskich planów adaptacji do zmian klimatu.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l-PL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04521C80-2868-572A-B3D2-743EA52841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895" y="3263249"/>
            <a:ext cx="1891571" cy="222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7131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5C56F-35C9-1D1E-D5AB-FB3277746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DA5FBAF5-439E-F0C1-CC9C-07423D2C002B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499CAE89-B8B4-C296-CF68-9E4897D88A06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D8F342ED-AFCC-68E5-00B7-E8569F911E3C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7617511F-CE75-3CEF-36A8-17148B36F79E}"/>
              </a:ext>
            </a:extLst>
          </p:cNvPr>
          <p:cNvSpPr txBox="1"/>
          <p:nvPr/>
        </p:nvSpPr>
        <p:spPr>
          <a:xfrm>
            <a:off x="432025" y="328464"/>
            <a:ext cx="10662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BEZPIECZEŃSTWO ENERGETYCZNE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93BF652-49CF-9799-A436-87952C485519}"/>
              </a:ext>
            </a:extLst>
          </p:cNvPr>
          <p:cNvSpPr txBox="1"/>
          <p:nvPr/>
        </p:nvSpPr>
        <p:spPr>
          <a:xfrm>
            <a:off x="524623" y="1118175"/>
            <a:ext cx="10843200" cy="3736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buNone/>
            </a:pPr>
            <a:r>
              <a:rPr lang="pl-PL" sz="18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System elektroenergetyczny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Analiza istniejącego systemu elektroenergetycznego wskazuje na wysoki poziom bezpieczeństwa. Sieć elektroenergetyczna pracuje w układzie zamkniętym.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Stacje GPZ posiadają rezerwowe transformatory i możliwości zwiększenia mocy przyłączeniowej, co zapewnia bezpieczeństwo zasilania w sytuacjach awaryjnych. Nie obserwuje się przeciążeń sieci, a lokalny układ zasilania pozwala na elastyczne zarządzanie obciążeniem w godzinach szczytu.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Sieć elektroenergetyczna Przemyśla jest silnie zintegrowana z systemem krajowym, co zapewnia bezpieczeństwo dostaw z różnych kierunków </a:t>
            </a:r>
            <a:r>
              <a:rPr lang="pl-PL" sz="1800" dirty="0" err="1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przesyłu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5641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CEB1C-7F6C-C47B-494D-3F9D2A03E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A9DD13C2-C80B-E892-01FB-47F43C34712E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65A14F36-A1B6-1999-AA27-1C26961C00E1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A2B14847-071F-1282-B4DD-45613C781072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1BA213E4-30B9-4FF4-D163-3280F109498A}"/>
              </a:ext>
            </a:extLst>
          </p:cNvPr>
          <p:cNvSpPr txBox="1"/>
          <p:nvPr/>
        </p:nvSpPr>
        <p:spPr>
          <a:xfrm>
            <a:off x="432025" y="328464"/>
            <a:ext cx="10662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BEZPIECZEŃSTWO ENERGETYCZNE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4CAAA94-1C8B-231E-6EDF-1752792202F0}"/>
              </a:ext>
            </a:extLst>
          </p:cNvPr>
          <p:cNvSpPr txBox="1"/>
          <p:nvPr/>
        </p:nvSpPr>
        <p:spPr>
          <a:xfrm>
            <a:off x="587186" y="1105203"/>
            <a:ext cx="10843200" cy="4910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buNone/>
            </a:pPr>
            <a:r>
              <a:rPr lang="pl-PL" sz="18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System gazowniczy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Gmina posiada wysoki stopień bezpieczeństwa energetycznego w stosunku do zarówno obecnego jak i przyszłego zapotrzebowania na paliwo gazowe. System gazowy jest w dobrym stanie technicznym i może być źródłem gazu dla potencjalnych odbiorców znajdujących się na terenie miasta. System gazowy Przemyśla korzysta z zasilania wielokierunkowego w ramach sieci przesyłowej GAZ-SYSTEM, co ogranicza ryzyko przerw wynikających z awarii lub ograniczeń dostaw. Tłocznia Przemyśl, będąca jednym z większych obiektów tego typu w regionie, stanowi dodatkowy element zwiększający bezpieczeństwo dostaw – zapewnia stabilne ciśnienie i możliwość sterowania przepływem gazu w sieci. Wysoka elastyczność systemu pozwala również na przyłączanie nowych odbiorców bez ryzyka przekroczenia przepustowości.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buNone/>
            </a:pPr>
            <a:endParaRPr lang="pl-PL" sz="1800" b="1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984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CA6C3-86FB-9DA8-7A63-348FE63DD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2EF68B3D-6ACE-73D6-257D-55A5089409E2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5D2BA372-182F-504F-522B-38608911D043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04160855-1D44-611F-AEAE-7AF24394E96B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9AF7C7D-7608-8210-BF40-E11E7C6AB9CE}"/>
              </a:ext>
            </a:extLst>
          </p:cNvPr>
          <p:cNvSpPr txBox="1"/>
          <p:nvPr/>
        </p:nvSpPr>
        <p:spPr>
          <a:xfrm>
            <a:off x="432025" y="328464"/>
            <a:ext cx="10662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PROJEKT ZAŁOŻEŃ, A PROJEKT PLANU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4145009-7E2B-2726-C89B-215DFC728602}"/>
              </a:ext>
            </a:extLst>
          </p:cNvPr>
          <p:cNvSpPr txBox="1"/>
          <p:nvPr/>
        </p:nvSpPr>
        <p:spPr>
          <a:xfrm>
            <a:off x="587186" y="1105203"/>
            <a:ext cx="10843200" cy="5161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„Prawo energetyczne” w art. 20 ust. 1 jednoznacznie wskazuje, kiedy zachodzi konieczność wykonania „Projektu planu”: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i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przypadku, gdy plany przedsiębiorstw energetycznych nie zapewniają realizacji założeń, o których mowa w art. 19 ust. 8, wójt (burmistrz, prezydent miasta) opracowuje projekt planu zaopatrzenia w ciepło, energię elektryczną i paliwa gazowe, dla obszaru gminy lub jej części. Projekt planu opracowywany jest na podstawie uchwalonych przez radę tej gminy założeń i winien być z nim zgodny.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projekt założeń – opinia zarządu województwa + konsultacje społeczne, bez obowiązkowego uzgodnienia z przedsiębiorstwami energetycznymi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projekt planu – obowiązkowe uzgodnienia z przedsiębiorstwami energetycznymi oraz opinia zarządu województwa.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buNone/>
            </a:pPr>
            <a:endParaRPr lang="pl-PL" sz="1800" b="1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072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524000" y="2355273"/>
            <a:ext cx="9254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b="1" dirty="0">
                <a:solidFill>
                  <a:schemeClr val="tx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Dziękuje za uwagę </a:t>
            </a:r>
          </a:p>
        </p:txBody>
      </p:sp>
    </p:spTree>
    <p:extLst>
      <p:ext uri="{BB962C8B-B14F-4D97-AF65-F5344CB8AC3E}">
        <p14:creationId xmlns:p14="http://schemas.microsoft.com/office/powerpoint/2010/main" val="1071519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446DF-AEAB-32AF-7E63-C19C6C875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2C12794C-D346-7781-DBA1-111945ED27B8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EE0B1BE3-C95E-B7EF-3E0C-858450A5669A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A2060F67-E2EA-EE52-5577-5C3724844B65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30C0EB6-D98C-58A5-5218-D52F216B4AA7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EKO – GEO GLOB 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BF8EA0EC-5B56-20A8-100A-F773AF2F169D}"/>
              </a:ext>
            </a:extLst>
          </p:cNvPr>
          <p:cNvSpPr txBox="1"/>
          <p:nvPr/>
        </p:nvSpPr>
        <p:spPr>
          <a:xfrm>
            <a:off x="532435" y="933734"/>
            <a:ext cx="10776031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ostatnich 3 latach opracowaliśmy m.in.: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 ochrony środowiska dla miasta Opola,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 ochrony środowiska dla miasta Zielona Góra,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Program ochrony środowiska dla miasta Torunia,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Projekt założeń do planu zaopatrzenia w ciepło, energię elektryczną i paliwa gazowe dla miasta Opola,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Projekt założeń do planu zaopatrzenia w ciepło, energię elektryczną i paliwa gazowe dla miasta Płocka.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pl-PL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l-PL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F70FA4BD-A1FC-A815-8EDE-D1E3F791E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0987" y="3927876"/>
            <a:ext cx="1693908" cy="199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09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97CEF-633B-5435-4186-34358A86B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5A6AA039-28D9-9342-63CF-27C2D8FAD8E0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F9F8035C-E252-DF6D-ECAB-5A1A1D8BEC46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E10BCAC2-1F26-0BD8-3337-B4CA6ADAB2E2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94F6563-8169-5A4A-7D6F-C99D43F02131}"/>
              </a:ext>
            </a:extLst>
          </p:cNvPr>
          <p:cNvSpPr txBox="1"/>
          <p:nvPr/>
        </p:nvSpPr>
        <p:spPr>
          <a:xfrm>
            <a:off x="330925" y="1032604"/>
            <a:ext cx="1136966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Dokument opracowany jest w oparciu o art. 7, ust. 1 pkt 3 ustawy o samorządzie gminnym oraz art. 19 ustawy „Prawo energetyczne”, zgodnie z którym obowiązkiem Prezydenta jest opracowanie projektu założeń do planu zaopatrzenia </a:t>
            </a:r>
            <a:b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ciepło, energię elektryczną i paliwa gazowe. 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Projekt założeń sporządza się dla obszaru miasta co najmniej na okres </a:t>
            </a:r>
            <a:r>
              <a:rPr lang="pl-PL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 lat i aktualizuje co najmniej raz na 3 lata. </a:t>
            </a: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Perspektywa niniejszego dokumentu to lata 2025-2040 i zawiera on: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Ocenę stanu aktualnego i przewidywanych zmian zapotrzebowania na ciepło, energię elektryczną i paliwa gazowe;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Przedsięwzięcia racjonalizujące użytkowanie ciepła, energii elektrycznej i paliw gazowych;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Możliwości wykorzystania istniejących nadwyżek i lokalnych zasobów paliw i energii, z uwzględnieniem energii elektrycznej i ciepła wytwarzanych w odnawialnych źródłach energii, energii elektrycznej i ciepła użytkowego wytwarzanych w kogeneracji oraz zagospodarowania ciepła odpadowego z instalacji przemysłowych;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Możliwości stosowania środków poprawy efektywności energetycznej w rozumieniu ustawy z dnia 15 kwietnia 2011 r. o efektywności energetycznej;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Zakres współpracy z sąsiednimi gminami.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9088D45C-0096-DCF6-2025-3EA86FB11701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CEL OPRACOWANIA</a:t>
            </a:r>
          </a:p>
        </p:txBody>
      </p:sp>
    </p:spTree>
    <p:extLst>
      <p:ext uri="{BB962C8B-B14F-4D97-AF65-F5344CB8AC3E}">
        <p14:creationId xmlns:p14="http://schemas.microsoft.com/office/powerpoint/2010/main" val="3934833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4ACC0-7D3C-51DB-6DDC-5C7D30810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917BB3C3-763E-5994-7450-1CD901086F8F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F90D5112-E2F4-DCF7-ABDF-66778A2373F6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1236C983-1853-8E0E-F62B-4BB0D57873CA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E72ED303-02C0-FA2C-FA02-F40F0451E4D8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PROGNOZY - DEMOGRAFIA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0A417BBB-C354-C9D4-E9A3-6A9EFC5A8B16}"/>
              </a:ext>
            </a:extLst>
          </p:cNvPr>
          <p:cNvSpPr txBox="1"/>
          <p:nvPr/>
        </p:nvSpPr>
        <p:spPr>
          <a:xfrm>
            <a:off x="1313727" y="2402346"/>
            <a:ext cx="2997213" cy="1673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l-PL" sz="1400" b="1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Prognozy liczby mieszkańców do 2040 roku wskazują na zmniejszającą się liczbę osób – średnioroczny trend zmian wyniósł -0,27%.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7F6CDBB-7133-C887-10CA-9822C049D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8415" y="1295045"/>
            <a:ext cx="7745894" cy="406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355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CE8B2-8C78-07E6-81BF-066AFC447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79BD9E5E-67E7-DDCE-C51B-FD70A2CA467E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955C90A3-B609-0ED9-CAEC-0B388E87C938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CB77CB86-9CEF-2D60-BD72-B976BB1751D0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24B8ABF-66AE-539E-A26C-BCEC767EC22C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PROGNOZY – ZASÓB MIESZKANIOWY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EB75FEE-E5BA-193B-C837-D974C8F902E0}"/>
              </a:ext>
            </a:extLst>
          </p:cNvPr>
          <p:cNvSpPr txBox="1"/>
          <p:nvPr/>
        </p:nvSpPr>
        <p:spPr>
          <a:xfrm>
            <a:off x="783849" y="2151542"/>
            <a:ext cx="3431264" cy="24585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400" b="1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Prognoza </a:t>
            </a:r>
            <a:r>
              <a:rPr lang="pl-PL" b="1" dirty="0">
                <a:solidFill>
                  <a:schemeClr val="bg1"/>
                </a:solidFill>
              </a:rPr>
              <a:t>liczby mieszkań zakłada systematyczny wzrost powierzchni mieszkaniowej w perspektywie do 2040 roku na poziomie 0,68% rocznie. </a:t>
            </a:r>
          </a:p>
          <a:p>
            <a:pPr algn="just">
              <a:lnSpc>
                <a:spcPct val="150000"/>
              </a:lnSpc>
              <a:buNone/>
            </a:pPr>
            <a:endParaRPr lang="pl-PL" sz="1400" b="1" dirty="0">
              <a:solidFill>
                <a:schemeClr val="bg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094A50CF-526B-D759-7AD6-CE26604D5E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113" y="1390989"/>
            <a:ext cx="7959327" cy="397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707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BC5E4-81F9-C7A8-D527-731E6B926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C74EF4C3-0BD0-4400-9E99-AD018F8BEF73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0B7DA7D4-4D19-7B13-39A4-2B6138433EB7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A1F6BC32-FC65-BA7E-046E-765EC2B54020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92E7E707-00EA-1CFA-917E-AC6B8D4F606B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PROGNOZY – PRZEDSIĘBIORCZOŚĆ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C972F0A-18C3-C041-2B4E-517EFDC4FED0}"/>
              </a:ext>
            </a:extLst>
          </p:cNvPr>
          <p:cNvSpPr txBox="1"/>
          <p:nvPr/>
        </p:nvSpPr>
        <p:spPr>
          <a:xfrm>
            <a:off x="879677" y="2402346"/>
            <a:ext cx="3431264" cy="1673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400" b="1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Wykonana prognoza dotycząca liczby podmiotów gospodarczych wskazuje na dalszy rozwój sektora gospodarki na terenie </a:t>
            </a:r>
            <a:r>
              <a:rPr lang="pl-PL" sz="1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miasta</a:t>
            </a:r>
            <a:r>
              <a:rPr lang="pl-PL" sz="1400" b="1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na poziomie wzrostu 2,07%.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EA0FE9C-DD15-5EE8-C571-20D40BBB2B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5099" y="913239"/>
            <a:ext cx="7476900" cy="452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378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D1464-544B-A8DF-73ED-7A83C5A7C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>
            <a:extLst>
              <a:ext uri="{FF2B5EF4-FFF2-40B4-BE49-F238E27FC236}">
                <a16:creationId xmlns:a16="http://schemas.microsoft.com/office/drawing/2014/main" id="{2FA7DF43-44D8-08A2-A00E-34E7922C0086}"/>
              </a:ext>
            </a:extLst>
          </p:cNvPr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764A921D-E0B7-1A71-011D-BECAC0BFA7A9}"/>
              </a:ext>
            </a:extLst>
          </p:cNvPr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E4FBEB6C-6873-42ED-E236-8F100EF57ADA}"/>
              </a:ext>
            </a:extLst>
          </p:cNvPr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C0C906D7-62D4-E668-EF7B-636F9A300255}"/>
              </a:ext>
            </a:extLst>
          </p:cNvPr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STAN JAKOŚCI POWIETRZA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3E4ACCC-5AE6-2742-E045-365E4E9A91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861" y="998452"/>
            <a:ext cx="5755387" cy="132016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80C6356C-B8D6-FAD4-7D9B-20D60F2EEC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6861" y="2357114"/>
            <a:ext cx="5755387" cy="3502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166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olny kształt 52"/>
          <p:cNvSpPr/>
          <p:nvPr/>
        </p:nvSpPr>
        <p:spPr>
          <a:xfrm>
            <a:off x="0" y="533400"/>
            <a:ext cx="3214688" cy="6324600"/>
          </a:xfrm>
          <a:custGeom>
            <a:avLst/>
            <a:gdLst>
              <a:gd name="connsiteX0" fmla="*/ 0 w 3286148"/>
              <a:gd name="connsiteY0" fmla="*/ 0 h 3286148"/>
              <a:gd name="connsiteX1" fmla="*/ 3286148 w 3286148"/>
              <a:gd name="connsiteY1" fmla="*/ 0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1953886 w 3286148"/>
              <a:gd name="connsiteY1" fmla="*/ 1011094 h 3286148"/>
              <a:gd name="connsiteX2" fmla="*/ 1243385 w 3286148"/>
              <a:gd name="connsiteY2" fmla="*/ 2022224 h 3286148"/>
              <a:gd name="connsiteX3" fmla="*/ 3286148 w 3286148"/>
              <a:gd name="connsiteY3" fmla="*/ 3286148 h 3286148"/>
              <a:gd name="connsiteX4" fmla="*/ 0 w 3286148"/>
              <a:gd name="connsiteY4" fmla="*/ 3286148 h 3286148"/>
              <a:gd name="connsiteX5" fmla="*/ 0 w 3286148"/>
              <a:gd name="connsiteY5" fmla="*/ 0 h 3286148"/>
              <a:gd name="connsiteX0" fmla="*/ 0 w 3286148"/>
              <a:gd name="connsiteY0" fmla="*/ 379176 h 3665324"/>
              <a:gd name="connsiteX1" fmla="*/ 1953886 w 3286148"/>
              <a:gd name="connsiteY1" fmla="*/ 1390270 h 3665324"/>
              <a:gd name="connsiteX2" fmla="*/ 1243385 w 3286148"/>
              <a:gd name="connsiteY2" fmla="*/ 2401400 h 3665324"/>
              <a:gd name="connsiteX3" fmla="*/ 3286148 w 3286148"/>
              <a:gd name="connsiteY3" fmla="*/ 3665324 h 3665324"/>
              <a:gd name="connsiteX4" fmla="*/ 0 w 3286148"/>
              <a:gd name="connsiteY4" fmla="*/ 3665324 h 3665324"/>
              <a:gd name="connsiteX5" fmla="*/ 0 w 3286148"/>
              <a:gd name="connsiteY5" fmla="*/ 379176 h 3665324"/>
              <a:gd name="connsiteX0" fmla="*/ 0 w 3286148"/>
              <a:gd name="connsiteY0" fmla="*/ 210654 h 3496802"/>
              <a:gd name="connsiteX1" fmla="*/ 1243385 w 3286148"/>
              <a:gd name="connsiteY1" fmla="*/ 2232878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493379"/>
              <a:gd name="connsiteY0" fmla="*/ 210654 h 3496802"/>
              <a:gd name="connsiteX1" fmla="*/ 1243385 w 3493379"/>
              <a:gd name="connsiteY1" fmla="*/ 2232878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493379"/>
              <a:gd name="connsiteY0" fmla="*/ 210654 h 3496802"/>
              <a:gd name="connsiteX1" fmla="*/ 976901 w 3493379"/>
              <a:gd name="connsiteY1" fmla="*/ 2569890 h 3496802"/>
              <a:gd name="connsiteX2" fmla="*/ 3286148 w 3493379"/>
              <a:gd name="connsiteY2" fmla="*/ 3496802 h 3496802"/>
              <a:gd name="connsiteX3" fmla="*/ 0 w 3493379"/>
              <a:gd name="connsiteY3" fmla="*/ 3496802 h 3496802"/>
              <a:gd name="connsiteX4" fmla="*/ 0 w 3493379"/>
              <a:gd name="connsiteY4" fmla="*/ 210654 h 3496802"/>
              <a:gd name="connsiteX0" fmla="*/ 0 w 3286148"/>
              <a:gd name="connsiteY0" fmla="*/ 210654 h 3496802"/>
              <a:gd name="connsiteX1" fmla="*/ 976901 w 3286148"/>
              <a:gd name="connsiteY1" fmla="*/ 2569890 h 3496802"/>
              <a:gd name="connsiteX2" fmla="*/ 3286148 w 3286148"/>
              <a:gd name="connsiteY2" fmla="*/ 3496802 h 3496802"/>
              <a:gd name="connsiteX3" fmla="*/ 0 w 3286148"/>
              <a:gd name="connsiteY3" fmla="*/ 3496802 h 3496802"/>
              <a:gd name="connsiteX4" fmla="*/ 0 w 3286148"/>
              <a:gd name="connsiteY4" fmla="*/ 210654 h 3496802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  <a:gd name="connsiteX0" fmla="*/ 0 w 3286148"/>
              <a:gd name="connsiteY0" fmla="*/ 0 h 3286148"/>
              <a:gd name="connsiteX1" fmla="*/ 976901 w 3286148"/>
              <a:gd name="connsiteY1" fmla="*/ 2359236 h 3286148"/>
              <a:gd name="connsiteX2" fmla="*/ 3286148 w 3286148"/>
              <a:gd name="connsiteY2" fmla="*/ 3286148 h 3286148"/>
              <a:gd name="connsiteX3" fmla="*/ 0 w 3286148"/>
              <a:gd name="connsiteY3" fmla="*/ 3286148 h 3286148"/>
              <a:gd name="connsiteX4" fmla="*/ 0 w 3286148"/>
              <a:gd name="connsiteY4" fmla="*/ 0 h 3286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148" h="3286148">
                <a:moveTo>
                  <a:pt x="0" y="0"/>
                </a:moveTo>
                <a:cubicBezTo>
                  <a:pt x="171783" y="800483"/>
                  <a:pt x="429210" y="1811545"/>
                  <a:pt x="976901" y="2359236"/>
                </a:cubicBezTo>
                <a:cubicBezTo>
                  <a:pt x="1524592" y="2906927"/>
                  <a:pt x="2155285" y="3041771"/>
                  <a:pt x="3286148" y="3286148"/>
                </a:cubicBezTo>
                <a:lnTo>
                  <a:pt x="0" y="32861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tint val="66000"/>
                  <a:satMod val="160000"/>
                </a:schemeClr>
              </a:gs>
              <a:gs pos="50000">
                <a:schemeClr val="tx1">
                  <a:lumMod val="50000"/>
                  <a:tint val="44500"/>
                  <a:satMod val="160000"/>
                </a:schemeClr>
              </a:gs>
              <a:gs pos="100000">
                <a:schemeClr val="tx1">
                  <a:lumMod val="5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4" name="Prostokąt 53"/>
          <p:cNvSpPr/>
          <p:nvPr/>
        </p:nvSpPr>
        <p:spPr>
          <a:xfrm>
            <a:off x="-2" y="6126566"/>
            <a:ext cx="12192001" cy="7556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Prostokąt 55"/>
          <p:cNvSpPr/>
          <p:nvPr/>
        </p:nvSpPr>
        <p:spPr>
          <a:xfrm>
            <a:off x="0" y="328464"/>
            <a:ext cx="251520" cy="6052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432025" y="328464"/>
            <a:ext cx="1032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BLOKI TEMATYCZNE</a:t>
            </a: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DF44F431-9F2C-15FB-1145-555377DFD734}"/>
              </a:ext>
            </a:extLst>
          </p:cNvPr>
          <p:cNvSpPr/>
          <p:nvPr/>
        </p:nvSpPr>
        <p:spPr>
          <a:xfrm>
            <a:off x="1715589" y="1057327"/>
            <a:ext cx="8003178" cy="1085094"/>
          </a:xfrm>
          <a:prstGeom prst="roundRect">
            <a:avLst/>
          </a:prstGeom>
          <a:solidFill>
            <a:schemeClr val="tx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ZAOPATRZENIE W CIEPŁO</a:t>
            </a:r>
          </a:p>
        </p:txBody>
      </p:sp>
      <p:sp>
        <p:nvSpPr>
          <p:cNvPr id="7" name="Prostokąt: zaokrąglone rogi 6">
            <a:extLst>
              <a:ext uri="{FF2B5EF4-FFF2-40B4-BE49-F238E27FC236}">
                <a16:creationId xmlns:a16="http://schemas.microsoft.com/office/drawing/2014/main" id="{3CF9CB21-B5BE-60A6-B510-C97FBD3E291C}"/>
              </a:ext>
            </a:extLst>
          </p:cNvPr>
          <p:cNvSpPr/>
          <p:nvPr/>
        </p:nvSpPr>
        <p:spPr>
          <a:xfrm>
            <a:off x="1715589" y="2347357"/>
            <a:ext cx="8003178" cy="1085094"/>
          </a:xfrm>
          <a:prstGeom prst="roundRect">
            <a:avLst/>
          </a:prstGeom>
          <a:solidFill>
            <a:schemeClr val="tx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ZAOPATRZENIE W ENERGIĘ ELEKTRYCZNĄ</a:t>
            </a:r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4FFF0457-49FE-2C78-5124-C3CA9D32D0D1}"/>
              </a:ext>
            </a:extLst>
          </p:cNvPr>
          <p:cNvSpPr/>
          <p:nvPr/>
        </p:nvSpPr>
        <p:spPr>
          <a:xfrm>
            <a:off x="1715589" y="3643180"/>
            <a:ext cx="8003178" cy="1085094"/>
          </a:xfrm>
          <a:prstGeom prst="roundRect">
            <a:avLst/>
          </a:prstGeom>
          <a:solidFill>
            <a:schemeClr val="tx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ZAOPATRZENIE W PALIWA GAZOWE</a:t>
            </a:r>
          </a:p>
        </p:txBody>
      </p:sp>
    </p:spTree>
    <p:extLst>
      <p:ext uri="{BB962C8B-B14F-4D97-AF65-F5344CB8AC3E}">
        <p14:creationId xmlns:p14="http://schemas.microsoft.com/office/powerpoint/2010/main" val="2698414819"/>
      </p:ext>
    </p:extLst>
  </p:cSld>
  <p:clrMapOvr>
    <a:masterClrMapping/>
  </p:clrMapOvr>
</p:sld>
</file>

<file path=ppt/theme/theme1.xml><?xml version="1.0" encoding="utf-8"?>
<a:theme xmlns:a="http://schemas.openxmlformats.org/drawingml/2006/main" name="CDE">
  <a:themeElements>
    <a:clrScheme name="CDE">
      <a:dk1>
        <a:sysClr val="windowText" lastClr="000000"/>
      </a:dk1>
      <a:lt1>
        <a:sysClr val="window" lastClr="FFFFFF"/>
      </a:lt1>
      <a:dk2>
        <a:srgbClr val="787878"/>
      </a:dk2>
      <a:lt2>
        <a:srgbClr val="F2F2F2"/>
      </a:lt2>
      <a:accent1>
        <a:srgbClr val="709AD1"/>
      </a:accent1>
      <a:accent2>
        <a:srgbClr val="81C210"/>
      </a:accent2>
      <a:accent3>
        <a:srgbClr val="9BBB59"/>
      </a:accent3>
      <a:accent4>
        <a:srgbClr val="50A000"/>
      </a:accent4>
      <a:accent5>
        <a:srgbClr val="FF7E00"/>
      </a:accent5>
      <a:accent6>
        <a:srgbClr val="9FD3EC"/>
      </a:accent6>
      <a:hlink>
        <a:srgbClr val="EB640F"/>
      </a:hlink>
      <a:folHlink>
        <a:srgbClr val="F7AE81"/>
      </a:folHlink>
    </a:clrScheme>
    <a:fontScheme name="C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</Template>
  <TotalTime>10126</TotalTime>
  <Words>1627</Words>
  <Application>Microsoft Office PowerPoint</Application>
  <PresentationFormat>Panoramiczny</PresentationFormat>
  <Paragraphs>137</Paragraphs>
  <Slides>23</Slides>
  <Notes>23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1" baseType="lpstr">
      <vt:lpstr>Arial</vt:lpstr>
      <vt:lpstr>Calibri</vt:lpstr>
      <vt:lpstr>Century Gothic</vt:lpstr>
      <vt:lpstr>Open Sans</vt:lpstr>
      <vt:lpstr>Segoe UI Semilight</vt:lpstr>
      <vt:lpstr>Symbol</vt:lpstr>
      <vt:lpstr>Wingdings</vt:lpstr>
      <vt:lpstr>CDE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Michał Mroskowiak;Klaudia Moroń</dc:creator>
  <cp:lastModifiedBy>k.wasyleczko@ad.przemysl.eu</cp:lastModifiedBy>
  <cp:revision>592</cp:revision>
  <cp:lastPrinted>2026-03-16T07:14:48Z</cp:lastPrinted>
  <dcterms:created xsi:type="dcterms:W3CDTF">2016-02-08T06:52:38Z</dcterms:created>
  <dcterms:modified xsi:type="dcterms:W3CDTF">2026-03-16T07:15:43Z</dcterms:modified>
</cp:coreProperties>
</file>